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2" r:id="rId1"/>
    <p:sldMasterId id="2147483673" r:id="rId2"/>
  </p:sldMasterIdLst>
  <p:notesMasterIdLst>
    <p:notesMasterId r:id="rId24"/>
  </p:notesMasterIdLst>
  <p:handoutMasterIdLst>
    <p:handoutMasterId r:id="rId25"/>
  </p:handoutMasterIdLst>
  <p:sldIdLst>
    <p:sldId id="277" r:id="rId3"/>
    <p:sldId id="279" r:id="rId4"/>
    <p:sldId id="278" r:id="rId5"/>
    <p:sldId id="281" r:id="rId6"/>
    <p:sldId id="280" r:id="rId7"/>
    <p:sldId id="282" r:id="rId8"/>
    <p:sldId id="283" r:id="rId9"/>
    <p:sldId id="284" r:id="rId10"/>
    <p:sldId id="285" r:id="rId11"/>
    <p:sldId id="287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8" r:id="rId20"/>
    <p:sldId id="299" r:id="rId21"/>
    <p:sldId id="297" r:id="rId22"/>
    <p:sldId id="289" r:id="rId23"/>
  </p:sldIdLst>
  <p:sldSz cx="12192000" cy="6858000"/>
  <p:notesSz cx="7104063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490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1" d="100"/>
          <a:sy n="91" d="100"/>
        </p:scale>
        <p:origin x="3677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C101C8-564E-407F-9ACA-45EABFA37E94}" type="datetimeFigureOut">
              <a:rPr lang="fr-FR" smtClean="0"/>
              <a:t>02/10/2024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4313" y="972185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6496F3-AF3B-48E3-903F-72AD53CC23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735290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fr-FR" sz="4400" b="0" strike="noStrike" spc="-1">
                <a:solidFill>
                  <a:srgbClr val="000000"/>
                </a:solidFill>
                <a:latin typeface="Arial"/>
              </a:rPr>
              <a:t>Cliquez pour déplacer la diapo</a:t>
            </a: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Cliquez pour modifier le format des notes</a:t>
            </a:r>
          </a:p>
        </p:txBody>
      </p:sp>
      <p:sp>
        <p:nvSpPr>
          <p:cNvPr id="51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fr-FR" sz="1400" b="0" strike="noStrike" spc="-1">
                <a:solidFill>
                  <a:srgbClr val="000000"/>
                </a:solidFill>
                <a:latin typeface="Times New Roman"/>
              </a:rPr>
              <a:t>&lt;en-tête&gt;</a:t>
            </a:r>
          </a:p>
        </p:txBody>
      </p:sp>
      <p:sp>
        <p:nvSpPr>
          <p:cNvPr id="52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fr-F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fr-FR" sz="1400" b="0" strike="noStrike" spc="-1">
                <a:solidFill>
                  <a:srgbClr val="000000"/>
                </a:solidFill>
                <a:latin typeface="Times New Roman"/>
              </a:rPr>
              <a:t>&lt;date/heure&gt;</a:t>
            </a:r>
          </a:p>
        </p:txBody>
      </p:sp>
      <p:sp>
        <p:nvSpPr>
          <p:cNvPr id="53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fr-F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fr-FR" sz="1400" b="0" strike="noStrike" spc="-1">
                <a:solidFill>
                  <a:srgbClr val="000000"/>
                </a:solidFill>
                <a:latin typeface="Times New Roman"/>
              </a:rPr>
              <a:t>&lt;pied de page&gt;</a:t>
            </a:r>
          </a:p>
        </p:txBody>
      </p:sp>
      <p:sp>
        <p:nvSpPr>
          <p:cNvPr id="54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fr-F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33B11850-FF4A-4A9B-AF85-5DE9F94878B5}" type="slidenum">
              <a:rPr lang="fr-FR" sz="1400" b="0" strike="noStrike" spc="-1">
                <a:solidFill>
                  <a:srgbClr val="000000"/>
                </a:solidFill>
                <a:latin typeface="Times New Roman"/>
              </a:rPr>
              <a:t>‹N°›</a:t>
            </a:fld>
            <a:endParaRPr lang="fr-F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6085039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0" y="812800"/>
            <a:ext cx="0" cy="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2854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0" y="812800"/>
            <a:ext cx="0" cy="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5437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37833E1-5797-41C8-BDE2-AC4DF813C0F4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>
          <a:xfrm>
            <a:off x="335360" y="6356520"/>
            <a:ext cx="2742480" cy="364320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 smtClean="0"/>
              <a:t>mai-24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335360" y="6339949"/>
            <a:ext cx="2742480" cy="36432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fr-FR" dirty="0" smtClean="0"/>
              <a:t>mai-24</a:t>
            </a:r>
            <a:endParaRPr lang="fr-FR" dirty="0"/>
          </a:p>
        </p:txBody>
      </p:sp>
      <p:pic>
        <p:nvPicPr>
          <p:cNvPr id="3" name="Image" descr="Image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45926" y="5922604"/>
            <a:ext cx="2539856" cy="59950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4892718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FBFC3-FC85-4FE2-B983-60009387161A}" type="datetimeFigureOut">
              <a:rPr lang="fr-FR" smtClean="0"/>
              <a:t>02/10/2024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60A79-1EC3-459C-BA40-4F30479B1C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861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FBFC3-FC85-4FE2-B983-60009387161A}" type="datetimeFigureOut">
              <a:rPr lang="fr-FR" smtClean="0"/>
              <a:t>02/10/2024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60A79-1EC3-459C-BA40-4F30479B1C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0715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FBFC3-FC85-4FE2-B983-60009387161A}" type="datetimeFigureOut">
              <a:rPr lang="fr-FR" smtClean="0"/>
              <a:t>02/10/2024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60A79-1EC3-459C-BA40-4F30479B1C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91500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FBFC3-FC85-4FE2-B983-60009387161A}" type="datetimeFigureOut">
              <a:rPr lang="fr-FR" smtClean="0"/>
              <a:t>02/10/2024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60A79-1EC3-459C-BA40-4F30479B1C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5275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FBFC3-FC85-4FE2-B983-60009387161A}" type="datetimeFigureOut">
              <a:rPr lang="fr-FR" smtClean="0"/>
              <a:t>02/10/2024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60A79-1EC3-459C-BA40-4F30479B1C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4744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FBFC3-FC85-4FE2-B983-60009387161A}" type="datetimeFigureOut">
              <a:rPr lang="fr-FR" smtClean="0"/>
              <a:t>02/10/2024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60A79-1EC3-459C-BA40-4F30479B1C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4994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FBFC3-FC85-4FE2-B983-60009387161A}" type="datetimeFigureOut">
              <a:rPr lang="fr-FR" smtClean="0"/>
              <a:t>02/10/2024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60A79-1EC3-459C-BA40-4F30479B1C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3409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FBFC3-FC85-4FE2-B983-60009387161A}" type="datetimeFigureOut">
              <a:rPr lang="fr-FR" smtClean="0"/>
              <a:t>02/10/2024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60A79-1EC3-459C-BA40-4F30479B1C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2349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FBFC3-FC85-4FE2-B983-60009387161A}" type="datetimeFigureOut">
              <a:rPr lang="fr-FR" smtClean="0"/>
              <a:t>02/10/2024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60A79-1EC3-459C-BA40-4F30479B1C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17850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FBFC3-FC85-4FE2-B983-60009387161A}" type="datetimeFigureOut">
              <a:rPr lang="fr-FR" smtClean="0"/>
              <a:t>02/10/2024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60A79-1EC3-459C-BA40-4F30479B1C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87656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FBFC3-FC85-4FE2-B983-60009387161A}" type="datetimeFigureOut">
              <a:rPr lang="fr-FR" smtClean="0"/>
              <a:t>02/10/2024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60A79-1EC3-459C-BA40-4F30479B1C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0599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2"/>
          <p:cNvSpPr>
            <a:spLocks noGrp="1"/>
          </p:cNvSpPr>
          <p:nvPr>
            <p:ph type="sldNum" idx="8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fr-FR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1C20495-6B04-4E1D-8DB8-01FFB5BDF3BD}" type="slidenum">
              <a:rPr lang="fr-FR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‹N°›</a:t>
            </a:fld>
            <a:endParaRPr lang="fr-FR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5" name="Image" descr="Image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290"/>
            <a:ext cx="12192000" cy="394220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Image 5" descr="Une image contenant texte&#10;&#10;Description générée automatiquement">
            <a:extLst>
              <a:ext uri="{FF2B5EF4-FFF2-40B4-BE49-F238E27FC236}">
                <a16:creationId xmlns="" xmlns:a16="http://schemas.microsoft.com/office/drawing/2014/main" id="{11739F4A-9452-A393-0C04-20DB105FB8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44447" y="553747"/>
            <a:ext cx="1216274" cy="1210193"/>
          </a:xfrm>
          <a:prstGeom prst="ellipse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2" r:id="rId2"/>
  </p:sldLayoutIdLst>
  <p:timing>
    <p:tnLst>
      <p:par>
        <p:cTn id="1" dur="indefinite" restart="never" nodeType="tmRoot"/>
      </p:par>
    </p:tnLst>
  </p:timing>
  <p:hf sldNum="0" hdr="0" ftr="0" dt="0"/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9FBFC3-FC85-4FE2-B983-60009387161A}" type="datetimeFigureOut">
              <a:rPr lang="fr-FR" smtClean="0"/>
              <a:t>02/10/2024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60A79-1EC3-459C-BA40-4F30479B1C3E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PlaceHolder 3"/>
          <p:cNvSpPr txBox="1">
            <a:spLocks/>
          </p:cNvSpPr>
          <p:nvPr userDrawn="1"/>
        </p:nvSpPr>
        <p:spPr>
          <a:xfrm>
            <a:off x="33536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defPPr>
              <a:defRPr lang="fr-FR"/>
            </a:defPPr>
            <a:lvl1pPr marL="0" indent="0" algn="l" defTabSz="914400" rtl="0" eaLnBrk="1" latinLnBrk="0" hangingPunct="1">
              <a:buNone/>
              <a:defRPr lang="fr-FR" sz="1400" b="0" strike="noStrike" kern="1200" spc="-1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mai-24</a:t>
            </a:r>
            <a:endParaRPr lang="fr-FR" dirty="0"/>
          </a:p>
        </p:txBody>
      </p:sp>
      <p:pic>
        <p:nvPicPr>
          <p:cNvPr id="8" name="Image" descr="Image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290"/>
            <a:ext cx="12192000" cy="394220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="" xmlns:a16="http://schemas.microsoft.com/office/drawing/2014/main" id="{11739F4A-9452-A393-0C04-20DB105FB8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44447" y="553747"/>
            <a:ext cx="1216274" cy="121019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4737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10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demarches-tm.eservices.toulouse-metropole.fr/habitat/prime-eco-renovation-2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slide" Target="slide18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1.xml"/><Relationship Id="rId4" Type="http://schemas.openxmlformats.org/officeDocument/2006/relationships/slide" Target="slide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renov.toulouse-metropole.fr/images/imagesCK/files/documents/f115_modele-quote-part.docx" TargetMode="Externa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Image" descr="Image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3207" y="-429"/>
            <a:ext cx="12198415" cy="6858858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Grand titre…"/>
          <p:cNvSpPr txBox="1"/>
          <p:nvPr/>
        </p:nvSpPr>
        <p:spPr>
          <a:xfrm>
            <a:off x="591300" y="1160371"/>
            <a:ext cx="9707330" cy="14055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b">
            <a:spAutoFit/>
          </a:bodyPr>
          <a:lstStyle/>
          <a:p>
            <a:pPr>
              <a:lnSpc>
                <a:spcPct val="100000"/>
              </a:lnSpc>
              <a:defRPr sz="11000" b="1">
                <a:solidFill>
                  <a:srgbClr val="FFFFFF"/>
                </a:solidFill>
              </a:defRPr>
            </a:pPr>
            <a:r>
              <a:rPr lang="fr-FR" sz="4400" dirty="0" smtClean="0">
                <a:latin typeface="Helvetica Neue"/>
              </a:rPr>
              <a:t>Primes éco-rénovation Toulouse Métropole</a:t>
            </a:r>
            <a:endParaRPr lang="fr-FR" sz="4400" dirty="0">
              <a:latin typeface="Helvetica Neue"/>
            </a:endParaRPr>
          </a:p>
        </p:txBody>
      </p:sp>
      <p:sp>
        <p:nvSpPr>
          <p:cNvPr id="162" name="Sous-titre"/>
          <p:cNvSpPr txBox="1"/>
          <p:nvPr/>
        </p:nvSpPr>
        <p:spPr>
          <a:xfrm>
            <a:off x="591300" y="2586845"/>
            <a:ext cx="10315466" cy="666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defRPr sz="7200">
                <a:solidFill>
                  <a:srgbClr val="FFFFFF"/>
                </a:solidFill>
              </a:defRPr>
            </a:lvl1pPr>
          </a:lstStyle>
          <a:p>
            <a:r>
              <a:rPr lang="fr-FR" sz="4000" dirty="0" smtClean="0">
                <a:latin typeface="Helvetica Neue"/>
              </a:rPr>
              <a:t>Guide </a:t>
            </a:r>
            <a:r>
              <a:rPr lang="fr-FR" sz="4000" dirty="0">
                <a:latin typeface="Helvetica Neue"/>
              </a:rPr>
              <a:t>pas à </a:t>
            </a:r>
            <a:r>
              <a:rPr lang="fr-FR" sz="4000" dirty="0" smtClean="0">
                <a:latin typeface="Helvetica Neue"/>
              </a:rPr>
              <a:t>pas pour faire la demande</a:t>
            </a:r>
            <a:endParaRPr lang="fr-FR" sz="4000" dirty="0">
              <a:latin typeface="Helvetica Neue"/>
            </a:endParaRPr>
          </a:p>
        </p:txBody>
      </p:sp>
      <p:pic>
        <p:nvPicPr>
          <p:cNvPr id="163" name="BlocTlseMetro-signature-blanc.png" descr="BlocTlseMetro-signature-blanc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8910" y="5007281"/>
            <a:ext cx="3043092" cy="1554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="" xmlns:a16="http://schemas.microsoft.com/office/drawing/2014/main" id="{11739F4A-9452-A393-0C04-20DB105FB89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2157" y="5351305"/>
            <a:ext cx="1216274" cy="1210193"/>
          </a:xfrm>
          <a:prstGeom prst="ellipse">
            <a:avLst/>
          </a:prstGeom>
        </p:spPr>
      </p:pic>
      <p:pic>
        <p:nvPicPr>
          <p:cNvPr id="10" name="Picture 2" descr="H:\6_AOEN\PRIVE\04. RÉNOVATION ÉNERGÉTIQUE\GUICHET UNIQUE\10_Partenaires\LOGOS\Région + RO\RENOV OCCITANIE\Rénov'Occitanie_cobranding_72dpi copie.jpg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8817" l="0" r="100000">
                        <a14:foregroundMark x1="42069" y1="27811" x2="19310" y2="65680"/>
                        <a14:foregroundMark x1="13103" y1="76331" x2="41724" y2="75148"/>
                        <a14:foregroundMark x1="20345" y1="71598" x2="16897" y2="698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112640" y="5526806"/>
            <a:ext cx="1411683" cy="863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H:\6_AOEN\PRIVE\04. RÉNOVATION ÉNERGÉTIQUE\GUICHET UNIQUE\10_Partenaires\LOGOS\France Rénov\LOGOS\AVEC\FR-avec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6395" y="5081579"/>
            <a:ext cx="2361862" cy="1753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:\6_AOEN\PRIVE\04. RÉNOVATION ÉNERGÉTIQUE\GUICHET UNIQUE\10_Partenaires\LOGOS\CEE\logo_CEE 2017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69124" y="5729476"/>
            <a:ext cx="1283329" cy="521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8801" y="5678834"/>
            <a:ext cx="1883839" cy="622556"/>
          </a:xfrm>
          <a:prstGeom prst="rect">
            <a:avLst/>
          </a:prstGeom>
        </p:spPr>
      </p:pic>
      <p:sp>
        <p:nvSpPr>
          <p:cNvPr id="14" name="&gt; date"/>
          <p:cNvSpPr txBox="1"/>
          <p:nvPr/>
        </p:nvSpPr>
        <p:spPr>
          <a:xfrm>
            <a:off x="598720" y="114680"/>
            <a:ext cx="1558119" cy="359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rPr lang="fr-FR" sz="2000" dirty="0" smtClean="0"/>
              <a:t>Juin 2024 – V1</a:t>
            </a:r>
            <a:endParaRPr sz="2000" dirty="0"/>
          </a:p>
        </p:txBody>
      </p:sp>
      <p:sp>
        <p:nvSpPr>
          <p:cNvPr id="15" name="Sous-titre"/>
          <p:cNvSpPr txBox="1"/>
          <p:nvPr/>
        </p:nvSpPr>
        <p:spPr>
          <a:xfrm>
            <a:off x="591300" y="3573016"/>
            <a:ext cx="10315466" cy="666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defRPr sz="7200">
                <a:solidFill>
                  <a:srgbClr val="FFFFFF"/>
                </a:solidFill>
              </a:defRPr>
            </a:lvl1pPr>
          </a:lstStyle>
          <a:p>
            <a:r>
              <a:rPr lang="fr-FR" sz="4000" dirty="0" smtClean="0">
                <a:latin typeface="Helvetica Neue"/>
              </a:rPr>
              <a:t>Copropriété XXX</a:t>
            </a:r>
            <a:endParaRPr lang="fr-FR" sz="4000" dirty="0"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96126693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itre de la planche"/>
          <p:cNvSpPr txBox="1"/>
          <p:nvPr/>
        </p:nvSpPr>
        <p:spPr>
          <a:xfrm>
            <a:off x="695400" y="714569"/>
            <a:ext cx="9629907" cy="482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lnSpc>
                <a:spcPct val="50000"/>
              </a:lnSpc>
              <a:defRPr sz="6000" b="1">
                <a:solidFill>
                  <a:srgbClr val="6E6464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2800" dirty="0" smtClean="0">
                <a:latin typeface="Helvetica Neue"/>
                <a:sym typeface="Helvetica Neue"/>
              </a:rPr>
              <a:t>Présentation</a:t>
            </a:r>
            <a:endParaRPr lang="fr-FR" sz="2800" dirty="0">
              <a:latin typeface="Helvetica Neue"/>
              <a:sym typeface="Helvetica Neue"/>
            </a:endParaRPr>
          </a:p>
        </p:txBody>
      </p:sp>
      <p:sp>
        <p:nvSpPr>
          <p:cNvPr id="23" name="Espace réservé du contenu 2">
            <a:extLst>
              <a:ext uri="{FF2B5EF4-FFF2-40B4-BE49-F238E27FC236}">
                <a16:creationId xmlns="" xmlns:a16="http://schemas.microsoft.com/office/drawing/2014/main" id="{CE03D61D-3FD0-9C18-6DA7-E4AFE312F4DA}"/>
              </a:ext>
            </a:extLst>
          </p:cNvPr>
          <p:cNvSpPr txBox="1">
            <a:spLocks/>
          </p:cNvSpPr>
          <p:nvPr/>
        </p:nvSpPr>
        <p:spPr>
          <a:xfrm>
            <a:off x="695399" y="1789330"/>
            <a:ext cx="10513169" cy="4433025"/>
          </a:xfrm>
          <a:prstGeom prst="rect">
            <a:avLst/>
          </a:prstGeom>
        </p:spPr>
        <p:txBody>
          <a:bodyPr lIns="45720" tIns="22860" rIns="45720" bIns="22860">
            <a:noAutofit/>
          </a:bodyPr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indent="0" algn="just">
              <a:spcBef>
                <a:spcPts val="1200"/>
              </a:spcBef>
              <a:buNone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 tant que copropriétaire occupant (sans conditions de ressources), vous êtes éligible aux primes éco-rénovation de Toulouse Métropole, avec au moins une des conditions suivantes : </a:t>
            </a:r>
          </a:p>
          <a:p>
            <a:pPr marL="363538" indent="-363538" algn="just">
              <a:spcBef>
                <a:spcPts val="2400"/>
              </a:spcBef>
            </a:pPr>
            <a:r>
              <a:rPr lang="fr-FR" sz="20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 prime rénovation </a:t>
            </a: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 1000 € si le bouquet de travaux réalisé atteint 40 % de gain énergétique minimum (justifié par le diagnostic énergétique)</a:t>
            </a:r>
          </a:p>
          <a:p>
            <a:pPr marL="363538" indent="-363538" algn="just">
              <a:spcBef>
                <a:spcPts val="2400"/>
              </a:spcBef>
            </a:pPr>
            <a:r>
              <a:rPr lang="fr-FR" sz="20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 prime rénovation BBC </a:t>
            </a: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(bâtiment basse consommation) : 3500 € si le bouquet de travaux réalisé atteint 72 kWhep/m².an ou moins, voire 5000 € si votre quote-part est supérieure à 40.000 € TTC</a:t>
            </a:r>
          </a:p>
          <a:p>
            <a:pPr marL="363538" indent="-363538" algn="just">
              <a:spcBef>
                <a:spcPts val="2400"/>
              </a:spcBef>
            </a:pPr>
            <a:r>
              <a:rPr lang="fr-FR" sz="20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Bonification pour l’usage de matériaux bio-</a:t>
            </a:r>
            <a:r>
              <a:rPr lang="fr-FR" sz="200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sourcés</a:t>
            </a:r>
            <a:r>
              <a:rPr lang="fr-FR" sz="20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 montant à définir sur dossier. Cette bonification nécessite </a:t>
            </a:r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 faire la demande de l’une des deux aides précédentes et d'être éligible.</a:t>
            </a:r>
            <a:endParaRPr lang="fr-FR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Titre du chapitre/Sous-titre"/>
          <p:cNvSpPr txBox="1"/>
          <p:nvPr/>
        </p:nvSpPr>
        <p:spPr>
          <a:xfrm>
            <a:off x="335360" y="25073"/>
            <a:ext cx="5415842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rPr lang="fr-FR" sz="1800" b="1" dirty="0" smtClean="0">
                <a:latin typeface="Helvetica Neue"/>
              </a:rPr>
              <a:t>GUIDE PAS A PAS – PRIMES ÉCO-RÉNOVATION </a:t>
            </a:r>
            <a:endParaRPr sz="1800" b="1" dirty="0"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52771662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itre de la planche"/>
          <p:cNvSpPr txBox="1"/>
          <p:nvPr/>
        </p:nvSpPr>
        <p:spPr>
          <a:xfrm>
            <a:off x="695400" y="714569"/>
            <a:ext cx="9629907" cy="482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lnSpc>
                <a:spcPct val="50000"/>
              </a:lnSpc>
              <a:defRPr sz="6000" b="1">
                <a:solidFill>
                  <a:srgbClr val="6E6464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2800" dirty="0" smtClean="0">
                <a:latin typeface="Helvetica Neue"/>
                <a:sym typeface="Helvetica Neue"/>
              </a:rPr>
              <a:t>Présentation</a:t>
            </a:r>
            <a:endParaRPr lang="fr-FR" sz="2800" dirty="0">
              <a:latin typeface="Helvetica Neue"/>
              <a:sym typeface="Helvetica Neue"/>
            </a:endParaRPr>
          </a:p>
        </p:txBody>
      </p:sp>
      <p:sp>
        <p:nvSpPr>
          <p:cNvPr id="23" name="Espace réservé du contenu 2">
            <a:extLst>
              <a:ext uri="{FF2B5EF4-FFF2-40B4-BE49-F238E27FC236}">
                <a16:creationId xmlns="" xmlns:a16="http://schemas.microsoft.com/office/drawing/2014/main" id="{CE03D61D-3FD0-9C18-6DA7-E4AFE312F4DA}"/>
              </a:ext>
            </a:extLst>
          </p:cNvPr>
          <p:cNvSpPr txBox="1">
            <a:spLocks/>
          </p:cNvSpPr>
          <p:nvPr/>
        </p:nvSpPr>
        <p:spPr>
          <a:xfrm>
            <a:off x="695399" y="1789331"/>
            <a:ext cx="10513169" cy="4133274"/>
          </a:xfrm>
          <a:prstGeom prst="rect">
            <a:avLst/>
          </a:prstGeom>
        </p:spPr>
        <p:txBody>
          <a:bodyPr lIns="45720" tIns="22860" rIns="45720" bIns="22860">
            <a:noAutofit/>
          </a:bodyPr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indent="0" algn="just">
              <a:spcBef>
                <a:spcPts val="1200"/>
              </a:spcBef>
              <a:buNone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 demande se fait après les travaux sur le site de Toulouse </a:t>
            </a:r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Métropole </a:t>
            </a: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lang="fr-FR" sz="2000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hlinkClick r:id="rId2"/>
              </a:rPr>
              <a:t>https://demarches-tm.eservices.toulouse-metropole.fr/habitat/prime-eco-renovation-2/</a:t>
            </a:r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spcBef>
                <a:spcPts val="1200"/>
              </a:spcBef>
              <a:buNone/>
            </a:pPr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spcBef>
                <a:spcPts val="1200"/>
              </a:spcBef>
              <a:buNone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Ce guide vous permet de pouvoir faire seul la démarche en ligne</a:t>
            </a:r>
          </a:p>
          <a:p>
            <a:pPr marL="0" indent="0" algn="just">
              <a:spcBef>
                <a:spcPts val="1200"/>
              </a:spcBef>
              <a:buNone/>
            </a:pPr>
            <a:endParaRPr lang="fr-FR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lvl="0" indent="0" algn="just">
              <a:spcBef>
                <a:spcPts val="1200"/>
              </a:spcBef>
              <a:buNone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Les données ci-après sont personnalisées par votre Assistance à Maitrise d’Ouvrage. Si vous rencontrez des difficultés nous vous invitons à nous contacter</a:t>
            </a:r>
          </a:p>
        </p:txBody>
      </p:sp>
      <p:sp>
        <p:nvSpPr>
          <p:cNvPr id="13" name="Titre du chapitre/Sous-titre"/>
          <p:cNvSpPr txBox="1"/>
          <p:nvPr/>
        </p:nvSpPr>
        <p:spPr>
          <a:xfrm>
            <a:off x="335360" y="25073"/>
            <a:ext cx="5415842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rPr lang="fr-FR" sz="1800" b="1" dirty="0" smtClean="0">
                <a:latin typeface="Helvetica Neue"/>
              </a:rPr>
              <a:t>GUIDE PAS A PAS – PRIMES ÉCO-RÉNOVATION </a:t>
            </a:r>
            <a:endParaRPr sz="1800" b="1" dirty="0">
              <a:latin typeface="Helvetica Neue"/>
            </a:endParaRPr>
          </a:p>
        </p:txBody>
      </p:sp>
      <p:sp>
        <p:nvSpPr>
          <p:cNvPr id="8" name="Espace réservé du contenu 2">
            <a:extLst>
              <a:ext uri="{FF2B5EF4-FFF2-40B4-BE49-F238E27FC236}">
                <a16:creationId xmlns="" xmlns:a16="http://schemas.microsoft.com/office/drawing/2014/main" id="{CE03D61D-3FD0-9C18-6DA7-E4AFE312F4DA}"/>
              </a:ext>
            </a:extLst>
          </p:cNvPr>
          <p:cNvSpPr txBox="1">
            <a:spLocks/>
          </p:cNvSpPr>
          <p:nvPr/>
        </p:nvSpPr>
        <p:spPr>
          <a:xfrm>
            <a:off x="1487488" y="4869160"/>
            <a:ext cx="7848872" cy="1566120"/>
          </a:xfrm>
          <a:prstGeom prst="rect">
            <a:avLst/>
          </a:prstGeom>
          <a:solidFill>
            <a:srgbClr val="FFC000"/>
          </a:solidFill>
        </p:spPr>
        <p:txBody>
          <a:bodyPr lIns="45720" tIns="22860" rIns="45720" bIns="22860">
            <a:noAutofit/>
          </a:bodyPr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Noter coordonnées AMO :</a:t>
            </a:r>
          </a:p>
          <a:p>
            <a:pPr marL="0" indent="0" algn="just">
              <a:spcBef>
                <a:spcPts val="1200"/>
              </a:spcBef>
              <a:buNone/>
            </a:pPr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spcBef>
                <a:spcPts val="1200"/>
              </a:spcBef>
              <a:buNone/>
            </a:pPr>
            <a:endParaRPr lang="fr-FR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7787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itre de la planche"/>
          <p:cNvSpPr txBox="1"/>
          <p:nvPr/>
        </p:nvSpPr>
        <p:spPr>
          <a:xfrm>
            <a:off x="695400" y="714569"/>
            <a:ext cx="9629907" cy="482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lnSpc>
                <a:spcPct val="50000"/>
              </a:lnSpc>
              <a:defRPr sz="6000" b="1">
                <a:solidFill>
                  <a:srgbClr val="6E6464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2800" dirty="0" smtClean="0">
                <a:latin typeface="Helvetica Neue"/>
                <a:sym typeface="Helvetica Neue"/>
              </a:rPr>
              <a:t>Procédure</a:t>
            </a:r>
            <a:endParaRPr lang="fr-FR" sz="2800" dirty="0">
              <a:latin typeface="Helvetica Neue"/>
              <a:sym typeface="Helvetica Neue"/>
            </a:endParaRPr>
          </a:p>
        </p:txBody>
      </p:sp>
      <p:sp>
        <p:nvSpPr>
          <p:cNvPr id="23" name="Espace réservé du contenu 2">
            <a:extLst>
              <a:ext uri="{FF2B5EF4-FFF2-40B4-BE49-F238E27FC236}">
                <a16:creationId xmlns="" xmlns:a16="http://schemas.microsoft.com/office/drawing/2014/main" id="{CE03D61D-3FD0-9C18-6DA7-E4AFE312F4DA}"/>
              </a:ext>
            </a:extLst>
          </p:cNvPr>
          <p:cNvSpPr txBox="1">
            <a:spLocks/>
          </p:cNvSpPr>
          <p:nvPr/>
        </p:nvSpPr>
        <p:spPr>
          <a:xfrm>
            <a:off x="695399" y="1268760"/>
            <a:ext cx="9865097" cy="1008112"/>
          </a:xfrm>
          <a:prstGeom prst="rect">
            <a:avLst/>
          </a:prstGeom>
        </p:spPr>
        <p:txBody>
          <a:bodyPr lIns="45720" tIns="22860" rIns="45720" bIns="22860">
            <a:noAutofit/>
          </a:bodyPr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indent="0" algn="just">
              <a:spcBef>
                <a:spcPts val="1200"/>
              </a:spcBef>
              <a:buNone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 démarche se fait en deux temps, avec une 1</a:t>
            </a:r>
            <a:r>
              <a:rPr lang="fr-FR" sz="2000" baseline="30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ère</a:t>
            </a: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phase de 6 étapes puis une 2</a:t>
            </a:r>
            <a:r>
              <a:rPr lang="fr-FR" sz="2000" baseline="30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ème</a:t>
            </a: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 4 étapes. Pour les franchir correctement il faudra vous munir au préalable des pièces suivantes :</a:t>
            </a:r>
          </a:p>
        </p:txBody>
      </p:sp>
      <p:sp>
        <p:nvSpPr>
          <p:cNvPr id="13" name="Titre du chapitre/Sous-titre"/>
          <p:cNvSpPr txBox="1"/>
          <p:nvPr/>
        </p:nvSpPr>
        <p:spPr>
          <a:xfrm>
            <a:off x="335360" y="25073"/>
            <a:ext cx="5415842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rPr lang="fr-FR" sz="1800" b="1" dirty="0" smtClean="0">
                <a:latin typeface="Helvetica Neue"/>
              </a:rPr>
              <a:t>GUIDE PAS A PAS – PRIMES ÉCO-RÉNOVATION </a:t>
            </a:r>
            <a:endParaRPr sz="1800" b="1" dirty="0">
              <a:latin typeface="Helvetica Neue"/>
            </a:endParaRPr>
          </a:p>
        </p:txBody>
      </p:sp>
      <p:sp>
        <p:nvSpPr>
          <p:cNvPr id="8" name="Espace réservé du contenu 2">
            <a:extLst>
              <a:ext uri="{FF2B5EF4-FFF2-40B4-BE49-F238E27FC236}">
                <a16:creationId xmlns="" xmlns:a16="http://schemas.microsoft.com/office/drawing/2014/main" id="{CE03D61D-3FD0-9C18-6DA7-E4AFE312F4DA}"/>
              </a:ext>
            </a:extLst>
          </p:cNvPr>
          <p:cNvSpPr txBox="1">
            <a:spLocks/>
          </p:cNvSpPr>
          <p:nvPr/>
        </p:nvSpPr>
        <p:spPr>
          <a:xfrm>
            <a:off x="8256240" y="2502304"/>
            <a:ext cx="3543636" cy="3096344"/>
          </a:xfrm>
          <a:prstGeom prst="rect">
            <a:avLst/>
          </a:prstGeom>
        </p:spPr>
        <p:txBody>
          <a:bodyPr lIns="45720" tIns="22860" rIns="45720" bIns="22860">
            <a:noAutofit/>
          </a:bodyPr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indent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sz="2000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Pièces personnelles : </a:t>
            </a:r>
            <a:endParaRPr lang="fr-FR" sz="2000" u="sng" dirty="0" smtClean="0">
              <a:solidFill>
                <a:schemeClr val="tx1">
                  <a:lumMod val="50000"/>
                  <a:lumOff val="50000"/>
                </a:schemeClr>
              </a:solidFill>
              <a:latin typeface="Verdana" pitchFamily="34" charset="0"/>
              <a:ea typeface="Arial Unicode MS" pitchFamily="34" charset="-128"/>
            </a:endParaRPr>
          </a:p>
          <a:p>
            <a:pPr marL="449263" indent="0" algn="just">
              <a:spcBef>
                <a:spcPts val="1200"/>
              </a:spcBef>
              <a:buNone/>
            </a:pPr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Pièce d’identité</a:t>
            </a:r>
          </a:p>
          <a:p>
            <a:pPr marL="449263" indent="0">
              <a:spcBef>
                <a:spcPts val="1200"/>
              </a:spcBef>
              <a:buNone/>
            </a:pPr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Justificatif de résidence principale (dernier avis de taxe d’habitation ou déclaration de revenus)</a:t>
            </a:r>
          </a:p>
          <a:p>
            <a:pPr marL="449263" indent="0" algn="just">
              <a:spcBef>
                <a:spcPts val="1200"/>
              </a:spcBef>
              <a:buNone/>
            </a:pPr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RIB</a:t>
            </a:r>
            <a:endParaRPr lang="fr-FR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Espace réservé du contenu 2">
            <a:extLst>
              <a:ext uri="{FF2B5EF4-FFF2-40B4-BE49-F238E27FC236}">
                <a16:creationId xmlns="" xmlns:a16="http://schemas.microsoft.com/office/drawing/2014/main" id="{CE03D61D-3FD0-9C18-6DA7-E4AFE312F4DA}"/>
              </a:ext>
            </a:extLst>
          </p:cNvPr>
          <p:cNvSpPr txBox="1">
            <a:spLocks/>
          </p:cNvSpPr>
          <p:nvPr/>
        </p:nvSpPr>
        <p:spPr>
          <a:xfrm>
            <a:off x="695399" y="2492896"/>
            <a:ext cx="7128793" cy="3904947"/>
          </a:xfrm>
          <a:prstGeom prst="rect">
            <a:avLst/>
          </a:prstGeom>
        </p:spPr>
        <p:txBody>
          <a:bodyPr lIns="45720" tIns="22860" rIns="45720" bIns="22860">
            <a:noAutofit/>
          </a:bodyPr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indent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sz="2000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Pièces communes </a:t>
            </a:r>
            <a:r>
              <a:rPr lang="fr-FR" sz="20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fournies par l’AMO et le syndic</a:t>
            </a:r>
            <a:r>
              <a:rPr lang="fr-FR" sz="2000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(auront été validées par Toulouse Métropole) : </a:t>
            </a:r>
            <a:endParaRPr lang="fr-FR" sz="2000" u="sng" dirty="0" smtClean="0">
              <a:solidFill>
                <a:schemeClr val="tx1">
                  <a:lumMod val="50000"/>
                  <a:lumOff val="50000"/>
                </a:schemeClr>
              </a:solidFill>
              <a:latin typeface="Verdana" pitchFamily="34" charset="0"/>
              <a:ea typeface="Arial Unicode MS" pitchFamily="34" charset="-128"/>
            </a:endParaRPr>
          </a:p>
          <a:p>
            <a:pPr marL="449263" indent="0" algn="just">
              <a:spcBef>
                <a:spcPts val="1200"/>
              </a:spcBef>
              <a:buNone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L’étude énergétique</a:t>
            </a:r>
          </a:p>
          <a:p>
            <a:pPr marL="449263" indent="0" algn="just">
              <a:spcBef>
                <a:spcPts val="1200"/>
              </a:spcBef>
              <a:buNone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hlinkClick r:id="rId2" action="ppaction://hlinksldjump"/>
              </a:rPr>
              <a:t>Un justificatif de l’ANAH mentionnant l’accord de la subvention</a:t>
            </a:r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49263" indent="0" algn="just">
              <a:spcBef>
                <a:spcPts val="1200"/>
              </a:spcBef>
              <a:buNone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Les factures de travaux énergétiques à l’échelle de la copropriété</a:t>
            </a:r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49263" indent="0" algn="just">
              <a:spcBef>
                <a:spcPts val="1200"/>
              </a:spcBef>
              <a:buNone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hlinkClick r:id="rId3" action="ppaction://hlinksldjump"/>
              </a:rPr>
              <a:t>Les certifications RGE des artisans</a:t>
            </a:r>
            <a:endParaRPr lang="fr-FR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49263" indent="0" algn="just">
              <a:spcBef>
                <a:spcPts val="1200"/>
              </a:spcBef>
              <a:buNone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hlinkClick r:id="rId4" action="ppaction://hlinksldjump"/>
              </a:rPr>
              <a:t>La fiche matériaux bio-</a:t>
            </a:r>
            <a:r>
              <a:rPr lang="fr-FR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hlinkClick r:id="rId4" action="ppaction://hlinksldjump"/>
              </a:rPr>
              <a:t>sourcés</a:t>
            </a:r>
            <a:endParaRPr lang="fr-FR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49263" indent="0" algn="just">
              <a:spcBef>
                <a:spcPts val="1200"/>
              </a:spcBef>
              <a:buNone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hlinkClick r:id="rId5" action="ppaction://hlinksldjump"/>
              </a:rPr>
              <a:t>Un justificatif du syndic mentionnant votre quote-part pour chaque travaux énergétique</a:t>
            </a:r>
            <a:endParaRPr lang="fr-FR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" name="Dodécagone 1"/>
          <p:cNvSpPr/>
          <p:nvPr/>
        </p:nvSpPr>
        <p:spPr>
          <a:xfrm>
            <a:off x="695399" y="3356992"/>
            <a:ext cx="360040" cy="360040"/>
          </a:xfrm>
          <a:prstGeom prst="dodecag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</a:p>
        </p:txBody>
      </p:sp>
      <p:sp>
        <p:nvSpPr>
          <p:cNvPr id="11" name="Dodécagone 10"/>
          <p:cNvSpPr/>
          <p:nvPr/>
        </p:nvSpPr>
        <p:spPr>
          <a:xfrm>
            <a:off x="695400" y="3762713"/>
            <a:ext cx="360040" cy="360040"/>
          </a:xfrm>
          <a:prstGeom prst="dodecag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</a:t>
            </a:r>
            <a:endParaRPr lang="fr-FR" sz="2000" dirty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Dodécagone 11"/>
          <p:cNvSpPr/>
          <p:nvPr/>
        </p:nvSpPr>
        <p:spPr>
          <a:xfrm>
            <a:off x="695400" y="4437112"/>
            <a:ext cx="360040" cy="360040"/>
          </a:xfrm>
          <a:prstGeom prst="dodecag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</a:t>
            </a:r>
            <a:endParaRPr lang="fr-FR" sz="2000" dirty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" name="Dodécagone 13"/>
          <p:cNvSpPr/>
          <p:nvPr/>
        </p:nvSpPr>
        <p:spPr>
          <a:xfrm>
            <a:off x="695399" y="5189451"/>
            <a:ext cx="360040" cy="360040"/>
          </a:xfrm>
          <a:prstGeom prst="dodecag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</a:t>
            </a:r>
            <a:endParaRPr lang="fr-FR" sz="2000" dirty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6" name="Dodécagone 15"/>
          <p:cNvSpPr/>
          <p:nvPr/>
        </p:nvSpPr>
        <p:spPr>
          <a:xfrm>
            <a:off x="695399" y="5621499"/>
            <a:ext cx="360040" cy="360040"/>
          </a:xfrm>
          <a:prstGeom prst="dodecag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5</a:t>
            </a:r>
            <a:endParaRPr lang="fr-FR" sz="2000" dirty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7" name="Dodécagone 16"/>
          <p:cNvSpPr/>
          <p:nvPr/>
        </p:nvSpPr>
        <p:spPr>
          <a:xfrm>
            <a:off x="695400" y="6021288"/>
            <a:ext cx="360040" cy="360040"/>
          </a:xfrm>
          <a:prstGeom prst="dodecag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6</a:t>
            </a:r>
            <a:endParaRPr lang="fr-FR" sz="2000" dirty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8" name="Dodécagone 17"/>
          <p:cNvSpPr/>
          <p:nvPr/>
        </p:nvSpPr>
        <p:spPr>
          <a:xfrm>
            <a:off x="8249486" y="3025923"/>
            <a:ext cx="360040" cy="360040"/>
          </a:xfrm>
          <a:prstGeom prst="dodecag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7</a:t>
            </a:r>
            <a:endParaRPr lang="fr-FR" sz="2000" dirty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9" name="Dodécagone 18"/>
          <p:cNvSpPr/>
          <p:nvPr/>
        </p:nvSpPr>
        <p:spPr>
          <a:xfrm>
            <a:off x="8256240" y="3481520"/>
            <a:ext cx="360040" cy="360040"/>
          </a:xfrm>
          <a:prstGeom prst="dodecag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8</a:t>
            </a:r>
            <a:endParaRPr lang="fr-FR" sz="2000" dirty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0" name="Dodécagone 19"/>
          <p:cNvSpPr/>
          <p:nvPr/>
        </p:nvSpPr>
        <p:spPr>
          <a:xfrm>
            <a:off x="8249486" y="5013176"/>
            <a:ext cx="360040" cy="360040"/>
          </a:xfrm>
          <a:prstGeom prst="dodecag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9</a:t>
            </a:r>
            <a:endParaRPr lang="fr-FR" sz="2000" dirty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1" name="Espace réservé du contenu 2">
            <a:extLst>
              <a:ext uri="{FF2B5EF4-FFF2-40B4-BE49-F238E27FC236}">
                <a16:creationId xmlns="" xmlns:a16="http://schemas.microsoft.com/office/drawing/2014/main" id="{CE03D61D-3FD0-9C18-6DA7-E4AFE312F4DA}"/>
              </a:ext>
            </a:extLst>
          </p:cNvPr>
          <p:cNvSpPr txBox="1">
            <a:spLocks/>
          </p:cNvSpPr>
          <p:nvPr/>
        </p:nvSpPr>
        <p:spPr>
          <a:xfrm>
            <a:off x="5755477" y="-277103"/>
            <a:ext cx="6677227" cy="1232763"/>
          </a:xfrm>
          <a:prstGeom prst="rect">
            <a:avLst/>
          </a:prstGeom>
          <a:solidFill>
            <a:srgbClr val="FFC000"/>
          </a:solidFill>
        </p:spPr>
        <p:txBody>
          <a:bodyPr lIns="45720" tIns="22860" rIns="45720" bIns="22860">
            <a:noAutofit/>
          </a:bodyPr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Pour les AMO : envoyez nous toutes les pièces communes (de 1 à 5) avant d’envoyer le guide personnalisé aux copropriétaires :</a:t>
            </a:r>
          </a:p>
          <a:p>
            <a:pPr marL="627063" indent="0">
              <a:spcBef>
                <a:spcPts val="0"/>
              </a:spcBef>
              <a:buNone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renov.copro@toulouse-metropole.fr</a:t>
            </a:r>
          </a:p>
        </p:txBody>
      </p:sp>
    </p:spTree>
    <p:extLst>
      <p:ext uri="{BB962C8B-B14F-4D97-AF65-F5344CB8AC3E}">
        <p14:creationId xmlns:p14="http://schemas.microsoft.com/office/powerpoint/2010/main" val="67827586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5359" y="1306702"/>
            <a:ext cx="9338750" cy="5146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7" name="Titre de la planche"/>
          <p:cNvSpPr txBox="1"/>
          <p:nvPr/>
        </p:nvSpPr>
        <p:spPr>
          <a:xfrm>
            <a:off x="695400" y="714569"/>
            <a:ext cx="9629907" cy="482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lnSpc>
                <a:spcPct val="50000"/>
              </a:lnSpc>
              <a:defRPr sz="6000" b="1">
                <a:solidFill>
                  <a:srgbClr val="6E6464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2800" dirty="0" smtClean="0">
                <a:latin typeface="Helvetica Neue"/>
                <a:sym typeface="Helvetica Neue"/>
              </a:rPr>
              <a:t>1</a:t>
            </a:r>
            <a:r>
              <a:rPr lang="fr-FR" sz="2800" baseline="30000" dirty="0" smtClean="0">
                <a:latin typeface="Helvetica Neue"/>
                <a:sym typeface="Helvetica Neue"/>
              </a:rPr>
              <a:t>ère</a:t>
            </a:r>
            <a:r>
              <a:rPr lang="fr-FR" sz="2800" dirty="0" smtClean="0">
                <a:latin typeface="Helvetica Neue"/>
                <a:sym typeface="Helvetica Neue"/>
              </a:rPr>
              <a:t> Phase - Etape </a:t>
            </a:r>
            <a:r>
              <a:rPr lang="fr-FR" sz="2800" dirty="0">
                <a:latin typeface="Helvetica Neue"/>
                <a:sym typeface="Helvetica Neue"/>
              </a:rPr>
              <a:t>1 : </a:t>
            </a:r>
            <a:r>
              <a:rPr lang="fr-FR" sz="2800" dirty="0" smtClean="0">
                <a:latin typeface="Helvetica Neue"/>
                <a:sym typeface="Helvetica Neue"/>
              </a:rPr>
              <a:t>Présentation</a:t>
            </a:r>
            <a:endParaRPr lang="fr-FR" sz="2800" dirty="0">
              <a:latin typeface="Helvetica Neue"/>
              <a:sym typeface="Helvetica Neue"/>
            </a:endParaRPr>
          </a:p>
        </p:txBody>
      </p:sp>
      <p:sp>
        <p:nvSpPr>
          <p:cNvPr id="13" name="Titre du chapitre/Sous-titre"/>
          <p:cNvSpPr txBox="1"/>
          <p:nvPr/>
        </p:nvSpPr>
        <p:spPr>
          <a:xfrm>
            <a:off x="335360" y="25073"/>
            <a:ext cx="5415842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rPr lang="fr-FR" sz="1800" b="1" dirty="0" smtClean="0">
                <a:latin typeface="Helvetica Neue"/>
              </a:rPr>
              <a:t>GUIDE PAS A PAS – PRIMES ÉCO-RÉNOVATION </a:t>
            </a:r>
            <a:endParaRPr sz="1800" b="1" dirty="0">
              <a:latin typeface="Helvetica Neue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8544272" y="1556792"/>
            <a:ext cx="1380997" cy="720080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  <p:sp>
        <p:nvSpPr>
          <p:cNvPr id="23" name="Espace réservé du contenu 2">
            <a:extLst>
              <a:ext uri="{FF2B5EF4-FFF2-40B4-BE49-F238E27FC236}">
                <a16:creationId xmlns="" xmlns:a16="http://schemas.microsoft.com/office/drawing/2014/main" id="{CE03D61D-3FD0-9C18-6DA7-E4AFE312F4DA}"/>
              </a:ext>
            </a:extLst>
          </p:cNvPr>
          <p:cNvSpPr txBox="1">
            <a:spLocks/>
          </p:cNvSpPr>
          <p:nvPr/>
        </p:nvSpPr>
        <p:spPr>
          <a:xfrm>
            <a:off x="6791289" y="2420888"/>
            <a:ext cx="4886961" cy="1459130"/>
          </a:xfrm>
          <a:prstGeom prst="rect">
            <a:avLst/>
          </a:prstGeom>
          <a:solidFill>
            <a:srgbClr val="FFC000"/>
          </a:solidFill>
        </p:spPr>
        <p:txBody>
          <a:bodyPr lIns="45720" tIns="22860" rIns="45720" bIns="22860">
            <a:noAutofit/>
          </a:bodyPr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Le numéro </a:t>
            </a:r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 dossier en haut à droite </a:t>
            </a: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sera votre numéro de référence (vous le recevrez par mail automatiquement en fin de saisi)</a:t>
            </a:r>
          </a:p>
        </p:txBody>
      </p:sp>
    </p:spTree>
    <p:extLst>
      <p:ext uri="{BB962C8B-B14F-4D97-AF65-F5344CB8AC3E}">
        <p14:creationId xmlns:p14="http://schemas.microsoft.com/office/powerpoint/2010/main" val="9966885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7367" y="1439904"/>
            <a:ext cx="9721081" cy="4855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7" name="Titre de la planche"/>
          <p:cNvSpPr txBox="1"/>
          <p:nvPr/>
        </p:nvSpPr>
        <p:spPr>
          <a:xfrm>
            <a:off x="695400" y="714569"/>
            <a:ext cx="9629907" cy="482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lnSpc>
                <a:spcPct val="50000"/>
              </a:lnSpc>
              <a:defRPr sz="6000" b="1">
                <a:solidFill>
                  <a:srgbClr val="6E6464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2800" dirty="0">
                <a:latin typeface="Helvetica Neue"/>
                <a:sym typeface="Helvetica Neue"/>
              </a:rPr>
              <a:t>1</a:t>
            </a:r>
            <a:r>
              <a:rPr lang="fr-FR" sz="2800" baseline="30000" dirty="0">
                <a:latin typeface="Helvetica Neue"/>
                <a:sym typeface="Helvetica Neue"/>
              </a:rPr>
              <a:t>ère</a:t>
            </a:r>
            <a:r>
              <a:rPr lang="fr-FR" sz="2800" dirty="0">
                <a:latin typeface="Helvetica Neue"/>
                <a:sym typeface="Helvetica Neue"/>
              </a:rPr>
              <a:t> Phase - Etape </a:t>
            </a:r>
            <a:r>
              <a:rPr lang="fr-FR" sz="2800" dirty="0" smtClean="0">
                <a:latin typeface="Helvetica Neue"/>
                <a:sym typeface="Helvetica Neue"/>
              </a:rPr>
              <a:t>2 </a:t>
            </a:r>
            <a:r>
              <a:rPr lang="fr-FR" sz="2800" dirty="0">
                <a:latin typeface="Helvetica Neue"/>
                <a:sym typeface="Helvetica Neue"/>
              </a:rPr>
              <a:t>: </a:t>
            </a:r>
            <a:r>
              <a:rPr lang="fr-FR" sz="2800" dirty="0" smtClean="0">
                <a:latin typeface="Helvetica Neue"/>
                <a:sym typeface="Helvetica Neue"/>
              </a:rPr>
              <a:t>Audit énergétique</a:t>
            </a:r>
            <a:endParaRPr lang="fr-FR" sz="2800" dirty="0">
              <a:latin typeface="Helvetica Neue"/>
              <a:sym typeface="Helvetica Neue"/>
            </a:endParaRPr>
          </a:p>
        </p:txBody>
      </p:sp>
      <p:sp>
        <p:nvSpPr>
          <p:cNvPr id="13" name="Titre du chapitre/Sous-titre"/>
          <p:cNvSpPr txBox="1"/>
          <p:nvPr/>
        </p:nvSpPr>
        <p:spPr>
          <a:xfrm>
            <a:off x="335360" y="25073"/>
            <a:ext cx="5415842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rPr lang="fr-FR" sz="1800" b="1" dirty="0" smtClean="0">
                <a:latin typeface="Helvetica Neue"/>
              </a:rPr>
              <a:t>GUIDE PAS A PAS – PRIMES ÉCO-RÉNOVATION </a:t>
            </a:r>
            <a:endParaRPr sz="1800" b="1" dirty="0">
              <a:latin typeface="Helvetica Neue"/>
            </a:endParaRPr>
          </a:p>
        </p:txBody>
      </p:sp>
      <p:sp>
        <p:nvSpPr>
          <p:cNvPr id="23" name="Espace réservé du contenu 2">
            <a:extLst>
              <a:ext uri="{FF2B5EF4-FFF2-40B4-BE49-F238E27FC236}">
                <a16:creationId xmlns="" xmlns:a16="http://schemas.microsoft.com/office/drawing/2014/main" id="{CE03D61D-3FD0-9C18-6DA7-E4AFE312F4DA}"/>
              </a:ext>
            </a:extLst>
          </p:cNvPr>
          <p:cNvSpPr txBox="1">
            <a:spLocks/>
          </p:cNvSpPr>
          <p:nvPr/>
        </p:nvSpPr>
        <p:spPr>
          <a:xfrm>
            <a:off x="2491082" y="4149080"/>
            <a:ext cx="5549133" cy="360040"/>
          </a:xfrm>
          <a:prstGeom prst="rect">
            <a:avLst/>
          </a:prstGeom>
          <a:solidFill>
            <a:srgbClr val="FFC000"/>
          </a:solidFill>
        </p:spPr>
        <p:txBody>
          <a:bodyPr lIns="45720" tIns="22860" rIns="45720" bIns="22860">
            <a:noAutofit/>
          </a:bodyPr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Fournie par l’AMO : </a:t>
            </a:r>
            <a:r>
              <a:rPr lang="fr-FR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jj</a:t>
            </a: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/mm/</a:t>
            </a:r>
            <a:r>
              <a:rPr lang="fr-FR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aaaa</a:t>
            </a:r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30354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itre de la planche"/>
          <p:cNvSpPr txBox="1"/>
          <p:nvPr/>
        </p:nvSpPr>
        <p:spPr>
          <a:xfrm>
            <a:off x="695400" y="714569"/>
            <a:ext cx="9629907" cy="482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lnSpc>
                <a:spcPct val="50000"/>
              </a:lnSpc>
              <a:defRPr sz="6000" b="1">
                <a:solidFill>
                  <a:srgbClr val="6E6464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2800" dirty="0">
                <a:latin typeface="Helvetica Neue"/>
                <a:sym typeface="Helvetica Neue"/>
              </a:rPr>
              <a:t>1</a:t>
            </a:r>
            <a:r>
              <a:rPr lang="fr-FR" sz="2800" baseline="30000" dirty="0">
                <a:latin typeface="Helvetica Neue"/>
                <a:sym typeface="Helvetica Neue"/>
              </a:rPr>
              <a:t>ère</a:t>
            </a:r>
            <a:r>
              <a:rPr lang="fr-FR" sz="2800" dirty="0">
                <a:latin typeface="Helvetica Neue"/>
                <a:sym typeface="Helvetica Neue"/>
              </a:rPr>
              <a:t> Phase - Etape </a:t>
            </a:r>
            <a:r>
              <a:rPr lang="fr-FR" sz="2800" dirty="0" smtClean="0">
                <a:latin typeface="Helvetica Neue"/>
                <a:sym typeface="Helvetica Neue"/>
              </a:rPr>
              <a:t>3 </a:t>
            </a:r>
            <a:r>
              <a:rPr lang="fr-FR" sz="2800" dirty="0">
                <a:latin typeface="Helvetica Neue"/>
                <a:sym typeface="Helvetica Neue"/>
              </a:rPr>
              <a:t>: </a:t>
            </a:r>
            <a:r>
              <a:rPr lang="fr-FR" sz="2800" dirty="0" smtClean="0">
                <a:latin typeface="Helvetica Neue"/>
                <a:sym typeface="Helvetica Neue"/>
              </a:rPr>
              <a:t>Audit et scénario de rénovation 1/2</a:t>
            </a:r>
          </a:p>
        </p:txBody>
      </p:sp>
      <p:sp>
        <p:nvSpPr>
          <p:cNvPr id="13" name="Titre du chapitre/Sous-titre"/>
          <p:cNvSpPr txBox="1"/>
          <p:nvPr/>
        </p:nvSpPr>
        <p:spPr>
          <a:xfrm>
            <a:off x="335360" y="25073"/>
            <a:ext cx="5415842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rPr lang="fr-FR" sz="1800" b="1" dirty="0" smtClean="0">
                <a:latin typeface="Helvetica Neue"/>
              </a:rPr>
              <a:t>GUIDE PAS A PAS – PRIMES ÉCO-RÉNOVATION </a:t>
            </a:r>
            <a:endParaRPr sz="1800" b="1" dirty="0">
              <a:latin typeface="Helvetica Neue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8194" y="1340767"/>
            <a:ext cx="7780054" cy="5192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Espace réservé du contenu 2">
            <a:extLst>
              <a:ext uri="{FF2B5EF4-FFF2-40B4-BE49-F238E27FC236}">
                <a16:creationId xmlns="" xmlns:a16="http://schemas.microsoft.com/office/drawing/2014/main" id="{CE03D61D-3FD0-9C18-6DA7-E4AFE312F4DA}"/>
              </a:ext>
            </a:extLst>
          </p:cNvPr>
          <p:cNvSpPr txBox="1">
            <a:spLocks/>
          </p:cNvSpPr>
          <p:nvPr/>
        </p:nvSpPr>
        <p:spPr>
          <a:xfrm>
            <a:off x="3730733" y="3429000"/>
            <a:ext cx="7185121" cy="118551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lIns="45720" tIns="22860" rIns="45720" bIns="22860">
            <a:noAutofit/>
          </a:bodyPr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Fourni par l’AMO : bien mettre l’adresse </a:t>
            </a:r>
            <a:r>
              <a:rPr lang="fr-FR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principale</a:t>
            </a: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 la copropriété :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endParaRPr lang="fr-FR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70059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itre de la planche"/>
          <p:cNvSpPr txBox="1"/>
          <p:nvPr/>
        </p:nvSpPr>
        <p:spPr>
          <a:xfrm>
            <a:off x="695400" y="714569"/>
            <a:ext cx="9629907" cy="482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lnSpc>
                <a:spcPct val="50000"/>
              </a:lnSpc>
              <a:defRPr sz="6000" b="1">
                <a:solidFill>
                  <a:srgbClr val="6E6464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2800" dirty="0">
                <a:latin typeface="Helvetica Neue"/>
                <a:sym typeface="Helvetica Neue"/>
              </a:rPr>
              <a:t>1</a:t>
            </a:r>
            <a:r>
              <a:rPr lang="fr-FR" sz="2800" baseline="30000" dirty="0">
                <a:latin typeface="Helvetica Neue"/>
                <a:sym typeface="Helvetica Neue"/>
              </a:rPr>
              <a:t>ère</a:t>
            </a:r>
            <a:r>
              <a:rPr lang="fr-FR" sz="2800" dirty="0">
                <a:latin typeface="Helvetica Neue"/>
                <a:sym typeface="Helvetica Neue"/>
              </a:rPr>
              <a:t> Phase - Etape </a:t>
            </a:r>
            <a:r>
              <a:rPr lang="fr-FR" sz="2800" dirty="0" smtClean="0">
                <a:latin typeface="Helvetica Neue"/>
                <a:sym typeface="Helvetica Neue"/>
              </a:rPr>
              <a:t>3 </a:t>
            </a:r>
            <a:r>
              <a:rPr lang="fr-FR" sz="2800" dirty="0">
                <a:latin typeface="Helvetica Neue"/>
                <a:sym typeface="Helvetica Neue"/>
              </a:rPr>
              <a:t>: </a:t>
            </a:r>
            <a:r>
              <a:rPr lang="fr-FR" sz="2800" dirty="0" smtClean="0">
                <a:latin typeface="Helvetica Neue"/>
                <a:sym typeface="Helvetica Neue"/>
              </a:rPr>
              <a:t>Audit et scénario de rénovation 2/2</a:t>
            </a:r>
          </a:p>
        </p:txBody>
      </p:sp>
      <p:sp>
        <p:nvSpPr>
          <p:cNvPr id="13" name="Titre du chapitre/Sous-titre"/>
          <p:cNvSpPr txBox="1"/>
          <p:nvPr/>
        </p:nvSpPr>
        <p:spPr>
          <a:xfrm>
            <a:off x="335360" y="25073"/>
            <a:ext cx="5415842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rPr lang="fr-FR" sz="1800" b="1" dirty="0" smtClean="0">
                <a:latin typeface="Helvetica Neue"/>
              </a:rPr>
              <a:t>GUIDE PAS A PAS – PRIMES ÉCO-RÉNOVATION </a:t>
            </a:r>
            <a:endParaRPr sz="1800" b="1" dirty="0">
              <a:latin typeface="Helvetica Neue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8193" y="3330053"/>
            <a:ext cx="7886637" cy="3081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Espace réservé du contenu 2">
            <a:extLst>
              <a:ext uri="{FF2B5EF4-FFF2-40B4-BE49-F238E27FC236}">
                <a16:creationId xmlns="" xmlns:a16="http://schemas.microsoft.com/office/drawing/2014/main" id="{CE03D61D-3FD0-9C18-6DA7-E4AFE312F4DA}"/>
              </a:ext>
            </a:extLst>
          </p:cNvPr>
          <p:cNvSpPr txBox="1">
            <a:spLocks/>
          </p:cNvSpPr>
          <p:nvPr/>
        </p:nvSpPr>
        <p:spPr>
          <a:xfrm>
            <a:off x="8721162" y="1801315"/>
            <a:ext cx="3032178" cy="66048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lIns="45720" tIns="22860" rIns="45720" bIns="22860">
            <a:noAutofit/>
          </a:bodyPr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Glissez ici l’étude énergétique (1)</a:t>
            </a:r>
          </a:p>
        </p:txBody>
      </p:sp>
      <p:cxnSp>
        <p:nvCxnSpPr>
          <p:cNvPr id="3" name="Connecteur droit avec flèche 2"/>
          <p:cNvCxnSpPr/>
          <p:nvPr/>
        </p:nvCxnSpPr>
        <p:spPr>
          <a:xfrm flipH="1">
            <a:off x="6672064" y="1749408"/>
            <a:ext cx="432048" cy="440924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contenu 2">
            <a:extLst>
              <a:ext uri="{FF2B5EF4-FFF2-40B4-BE49-F238E27FC236}">
                <a16:creationId xmlns="" xmlns:a16="http://schemas.microsoft.com/office/drawing/2014/main" id="{CE03D61D-3FD0-9C18-6DA7-E4AFE312F4DA}"/>
              </a:ext>
            </a:extLst>
          </p:cNvPr>
          <p:cNvSpPr txBox="1">
            <a:spLocks/>
          </p:cNvSpPr>
          <p:nvPr/>
        </p:nvSpPr>
        <p:spPr>
          <a:xfrm>
            <a:off x="829833" y="4130408"/>
            <a:ext cx="4680520" cy="36003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lIns="45720" tIns="22860" rIns="45720" bIns="22860">
            <a:noAutofit/>
          </a:bodyPr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Surface de votre logement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="" xmlns:a16="http://schemas.microsoft.com/office/drawing/2014/main" id="{CE03D61D-3FD0-9C18-6DA7-E4AFE312F4DA}"/>
              </a:ext>
            </a:extLst>
          </p:cNvPr>
          <p:cNvSpPr txBox="1">
            <a:spLocks/>
          </p:cNvSpPr>
          <p:nvPr/>
        </p:nvSpPr>
        <p:spPr>
          <a:xfrm>
            <a:off x="6143986" y="4221088"/>
            <a:ext cx="5784662" cy="171547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lIns="45720" tIns="22860" rIns="45720" bIns="22860">
            <a:noAutofit/>
          </a:bodyPr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Fourni par l’AMO (données de la copropriété, pas du logement) :</a:t>
            </a:r>
          </a:p>
          <a:p>
            <a:pPr lvl="1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Conso : </a:t>
            </a:r>
          </a:p>
          <a:p>
            <a:pPr lvl="1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Etiquette conso :</a:t>
            </a:r>
          </a:p>
          <a:p>
            <a:pPr lvl="1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Emission gaz :</a:t>
            </a:r>
          </a:p>
          <a:p>
            <a:pPr lvl="1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Etiquette émission gaz :</a:t>
            </a:r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8191" y="1238012"/>
            <a:ext cx="8223135" cy="2447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Connecteur droit 10"/>
          <p:cNvCxnSpPr/>
          <p:nvPr/>
        </p:nvCxnSpPr>
        <p:spPr>
          <a:xfrm>
            <a:off x="548191" y="3746616"/>
            <a:ext cx="559579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odécagone 11"/>
          <p:cNvSpPr/>
          <p:nvPr/>
        </p:nvSpPr>
        <p:spPr>
          <a:xfrm>
            <a:off x="7032104" y="1744655"/>
            <a:ext cx="360040" cy="360040"/>
          </a:xfrm>
          <a:prstGeom prst="dodecag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="" xmlns:a16="http://schemas.microsoft.com/office/drawing/2014/main" id="{CE03D61D-3FD0-9C18-6DA7-E4AFE312F4DA}"/>
              </a:ext>
            </a:extLst>
          </p:cNvPr>
          <p:cNvSpPr txBox="1">
            <a:spLocks/>
          </p:cNvSpPr>
          <p:nvPr/>
        </p:nvSpPr>
        <p:spPr>
          <a:xfrm>
            <a:off x="7209286" y="3116841"/>
            <a:ext cx="4719362" cy="96023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lIns="45720" tIns="22860" rIns="45720" bIns="22860">
            <a:noAutofit/>
          </a:bodyPr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Cliquez sur Ajouter une page complémentaire puis glissez le justificatif de l’ANAH (2)</a:t>
            </a:r>
          </a:p>
        </p:txBody>
      </p:sp>
      <p:sp>
        <p:nvSpPr>
          <p:cNvPr id="17" name="Dodécagone 16"/>
          <p:cNvSpPr/>
          <p:nvPr/>
        </p:nvSpPr>
        <p:spPr>
          <a:xfrm>
            <a:off x="7032104" y="2483087"/>
            <a:ext cx="360040" cy="360040"/>
          </a:xfrm>
          <a:prstGeom prst="dodecag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</a:t>
            </a:r>
          </a:p>
        </p:txBody>
      </p:sp>
      <p:sp>
        <p:nvSpPr>
          <p:cNvPr id="18" name="Ellipse 17"/>
          <p:cNvSpPr/>
          <p:nvPr/>
        </p:nvSpPr>
        <p:spPr>
          <a:xfrm>
            <a:off x="4491510" y="3212976"/>
            <a:ext cx="2396577" cy="490041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41548092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6283" y="1340768"/>
            <a:ext cx="7941966" cy="3264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7" name="Titre de la planche"/>
          <p:cNvSpPr txBox="1"/>
          <p:nvPr/>
        </p:nvSpPr>
        <p:spPr>
          <a:xfrm>
            <a:off x="695400" y="714569"/>
            <a:ext cx="9629907" cy="482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lnSpc>
                <a:spcPct val="50000"/>
              </a:lnSpc>
              <a:defRPr sz="6000" b="1">
                <a:solidFill>
                  <a:srgbClr val="6E6464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2800" dirty="0">
                <a:latin typeface="Helvetica Neue"/>
                <a:sym typeface="Helvetica Neue"/>
              </a:rPr>
              <a:t>1</a:t>
            </a:r>
            <a:r>
              <a:rPr lang="fr-FR" sz="2800" baseline="30000" dirty="0">
                <a:latin typeface="Helvetica Neue"/>
                <a:sym typeface="Helvetica Neue"/>
              </a:rPr>
              <a:t>ère</a:t>
            </a:r>
            <a:r>
              <a:rPr lang="fr-FR" sz="2800" dirty="0">
                <a:latin typeface="Helvetica Neue"/>
                <a:sym typeface="Helvetica Neue"/>
              </a:rPr>
              <a:t> Phase - Etape </a:t>
            </a:r>
            <a:r>
              <a:rPr lang="fr-FR" sz="2800" dirty="0" smtClean="0">
                <a:latin typeface="Helvetica Neue"/>
                <a:sym typeface="Helvetica Neue"/>
              </a:rPr>
              <a:t>4 </a:t>
            </a:r>
            <a:r>
              <a:rPr lang="fr-FR" sz="2800" dirty="0">
                <a:latin typeface="Helvetica Neue"/>
                <a:sym typeface="Helvetica Neue"/>
              </a:rPr>
              <a:t>: </a:t>
            </a:r>
            <a:r>
              <a:rPr lang="fr-FR" sz="2800" dirty="0" smtClean="0">
                <a:latin typeface="Helvetica Neue"/>
                <a:sym typeface="Helvetica Neue"/>
              </a:rPr>
              <a:t>Convention</a:t>
            </a:r>
          </a:p>
        </p:txBody>
      </p:sp>
      <p:sp>
        <p:nvSpPr>
          <p:cNvPr id="13" name="Titre du chapitre/Sous-titre"/>
          <p:cNvSpPr txBox="1"/>
          <p:nvPr/>
        </p:nvSpPr>
        <p:spPr>
          <a:xfrm>
            <a:off x="335360" y="25073"/>
            <a:ext cx="5415842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rPr lang="fr-FR" sz="1800" b="1" dirty="0" smtClean="0">
                <a:latin typeface="Helvetica Neue"/>
              </a:rPr>
              <a:t>GUIDE PAS A PAS – PRIMES ÉCO-RÉNOVATION </a:t>
            </a:r>
            <a:endParaRPr sz="1800" b="1" dirty="0">
              <a:latin typeface="Helvetica Neue"/>
            </a:endParaRPr>
          </a:p>
        </p:txBody>
      </p:sp>
      <p:sp>
        <p:nvSpPr>
          <p:cNvPr id="23" name="Espace réservé du contenu 2">
            <a:extLst>
              <a:ext uri="{FF2B5EF4-FFF2-40B4-BE49-F238E27FC236}">
                <a16:creationId xmlns="" xmlns:a16="http://schemas.microsoft.com/office/drawing/2014/main" id="{CE03D61D-3FD0-9C18-6DA7-E4AFE312F4DA}"/>
              </a:ext>
            </a:extLst>
          </p:cNvPr>
          <p:cNvSpPr txBox="1">
            <a:spLocks/>
          </p:cNvSpPr>
          <p:nvPr/>
        </p:nvSpPr>
        <p:spPr>
          <a:xfrm>
            <a:off x="8472264" y="5105896"/>
            <a:ext cx="3074388" cy="65170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lIns="45720" tIns="22860" rIns="45720" bIns="22860">
            <a:noAutofit/>
          </a:bodyPr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Acceptez la convention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4181" y="4725144"/>
            <a:ext cx="7763862" cy="2064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necteur droit 4"/>
          <p:cNvCxnSpPr/>
          <p:nvPr/>
        </p:nvCxnSpPr>
        <p:spPr>
          <a:xfrm>
            <a:off x="479376" y="4604866"/>
            <a:ext cx="7648667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756935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itre de la planche"/>
          <p:cNvSpPr txBox="1"/>
          <p:nvPr/>
        </p:nvSpPr>
        <p:spPr>
          <a:xfrm>
            <a:off x="695400" y="714569"/>
            <a:ext cx="9629907" cy="482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lnSpc>
                <a:spcPct val="50000"/>
              </a:lnSpc>
              <a:defRPr sz="6000" b="1">
                <a:solidFill>
                  <a:srgbClr val="6E6464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2800" dirty="0">
                <a:latin typeface="Helvetica Neue"/>
                <a:sym typeface="Helvetica Neue"/>
              </a:rPr>
              <a:t>1</a:t>
            </a:r>
            <a:r>
              <a:rPr lang="fr-FR" sz="2800" baseline="30000" dirty="0">
                <a:latin typeface="Helvetica Neue"/>
                <a:sym typeface="Helvetica Neue"/>
              </a:rPr>
              <a:t>ère</a:t>
            </a:r>
            <a:r>
              <a:rPr lang="fr-FR" sz="2800" dirty="0">
                <a:latin typeface="Helvetica Neue"/>
                <a:sym typeface="Helvetica Neue"/>
              </a:rPr>
              <a:t> Phase - Etape </a:t>
            </a:r>
            <a:r>
              <a:rPr lang="fr-FR" sz="2800" dirty="0" smtClean="0">
                <a:latin typeface="Helvetica Neue"/>
                <a:sym typeface="Helvetica Neue"/>
              </a:rPr>
              <a:t>5 </a:t>
            </a:r>
            <a:r>
              <a:rPr lang="fr-FR" sz="2800" dirty="0">
                <a:latin typeface="Helvetica Neue"/>
                <a:sym typeface="Helvetica Neue"/>
              </a:rPr>
              <a:t>: </a:t>
            </a:r>
            <a:r>
              <a:rPr lang="fr-FR" sz="2800" dirty="0" smtClean="0">
                <a:latin typeface="Helvetica Neue"/>
                <a:sym typeface="Helvetica Neue"/>
              </a:rPr>
              <a:t>Identification du demandeur</a:t>
            </a:r>
          </a:p>
        </p:txBody>
      </p:sp>
      <p:sp>
        <p:nvSpPr>
          <p:cNvPr id="13" name="Titre du chapitre/Sous-titre"/>
          <p:cNvSpPr txBox="1"/>
          <p:nvPr/>
        </p:nvSpPr>
        <p:spPr>
          <a:xfrm>
            <a:off x="335360" y="25073"/>
            <a:ext cx="5415842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rPr lang="fr-FR" sz="1800" b="1" dirty="0" smtClean="0">
                <a:latin typeface="Helvetica Neue"/>
              </a:rPr>
              <a:t>GUIDE PAS A PAS – PRIMES ÉCO-RÉNOVATION </a:t>
            </a:r>
            <a:endParaRPr sz="1800" b="1" dirty="0">
              <a:latin typeface="Helvetica Neue"/>
            </a:endParaRPr>
          </a:p>
        </p:txBody>
      </p:sp>
      <p:sp>
        <p:nvSpPr>
          <p:cNvPr id="23" name="Espace réservé du contenu 2">
            <a:extLst>
              <a:ext uri="{FF2B5EF4-FFF2-40B4-BE49-F238E27FC236}">
                <a16:creationId xmlns="" xmlns:a16="http://schemas.microsoft.com/office/drawing/2014/main" id="{CE03D61D-3FD0-9C18-6DA7-E4AFE312F4DA}"/>
              </a:ext>
            </a:extLst>
          </p:cNvPr>
          <p:cNvSpPr txBox="1">
            <a:spLocks/>
          </p:cNvSpPr>
          <p:nvPr/>
        </p:nvSpPr>
        <p:spPr>
          <a:xfrm>
            <a:off x="6554280" y="2204864"/>
            <a:ext cx="3488457" cy="64807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lIns="45720" tIns="22860" rIns="45720" bIns="22860">
            <a:noAutofit/>
          </a:bodyPr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Ajoutez vos pièces personnelles (7 et 8)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3352" y="1268760"/>
            <a:ext cx="3930701" cy="47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67808" y="3861048"/>
            <a:ext cx="3930701" cy="2849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Dodécagone 9"/>
          <p:cNvSpPr/>
          <p:nvPr/>
        </p:nvSpPr>
        <p:spPr>
          <a:xfrm>
            <a:off x="911424" y="4905164"/>
            <a:ext cx="360040" cy="360040"/>
          </a:xfrm>
          <a:prstGeom prst="dodecag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7</a:t>
            </a:r>
            <a:endParaRPr lang="fr-FR" sz="2000" dirty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Dodécagone 10"/>
          <p:cNvSpPr/>
          <p:nvPr/>
        </p:nvSpPr>
        <p:spPr>
          <a:xfrm>
            <a:off x="2235456" y="4725144"/>
            <a:ext cx="360040" cy="360040"/>
          </a:xfrm>
          <a:prstGeom prst="dodecag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8</a:t>
            </a:r>
            <a:endParaRPr lang="fr-FR" sz="2000" dirty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68722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itre de la planche"/>
          <p:cNvSpPr txBox="1"/>
          <p:nvPr/>
        </p:nvSpPr>
        <p:spPr>
          <a:xfrm>
            <a:off x="695400" y="714569"/>
            <a:ext cx="9629907" cy="482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lnSpc>
                <a:spcPct val="50000"/>
              </a:lnSpc>
              <a:defRPr sz="6000" b="1">
                <a:solidFill>
                  <a:srgbClr val="6E6464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2800" dirty="0">
                <a:latin typeface="Helvetica Neue"/>
                <a:sym typeface="Helvetica Neue"/>
              </a:rPr>
              <a:t>1</a:t>
            </a:r>
            <a:r>
              <a:rPr lang="fr-FR" sz="2800" baseline="30000" dirty="0">
                <a:latin typeface="Helvetica Neue"/>
                <a:sym typeface="Helvetica Neue"/>
              </a:rPr>
              <a:t>ère</a:t>
            </a:r>
            <a:r>
              <a:rPr lang="fr-FR" sz="2800" dirty="0">
                <a:latin typeface="Helvetica Neue"/>
                <a:sym typeface="Helvetica Neue"/>
              </a:rPr>
              <a:t> Phase - Etape </a:t>
            </a:r>
            <a:r>
              <a:rPr lang="fr-FR" sz="2800" dirty="0" smtClean="0">
                <a:latin typeface="Helvetica Neue"/>
                <a:sym typeface="Helvetica Neue"/>
              </a:rPr>
              <a:t>6 </a:t>
            </a:r>
            <a:r>
              <a:rPr lang="fr-FR" sz="2800" dirty="0">
                <a:latin typeface="Helvetica Neue"/>
                <a:sym typeface="Helvetica Neue"/>
              </a:rPr>
              <a:t>: </a:t>
            </a:r>
            <a:r>
              <a:rPr lang="fr-FR" sz="2800" dirty="0" smtClean="0">
                <a:latin typeface="Helvetica Neue"/>
                <a:sym typeface="Helvetica Neue"/>
              </a:rPr>
              <a:t>Validation</a:t>
            </a:r>
          </a:p>
        </p:txBody>
      </p:sp>
      <p:sp>
        <p:nvSpPr>
          <p:cNvPr id="13" name="Titre du chapitre/Sous-titre"/>
          <p:cNvSpPr txBox="1"/>
          <p:nvPr/>
        </p:nvSpPr>
        <p:spPr>
          <a:xfrm>
            <a:off x="335360" y="25073"/>
            <a:ext cx="5415842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rPr lang="fr-FR" sz="1800" b="1" dirty="0" smtClean="0">
                <a:latin typeface="Helvetica Neue"/>
              </a:rPr>
              <a:t>GUIDE PAS A PAS – PRIMES ÉCO-RÉNOVATION </a:t>
            </a:r>
            <a:endParaRPr sz="1800" b="1" dirty="0">
              <a:latin typeface="Helvetica Neue"/>
            </a:endParaRPr>
          </a:p>
        </p:txBody>
      </p:sp>
      <p:sp>
        <p:nvSpPr>
          <p:cNvPr id="23" name="Espace réservé du contenu 2">
            <a:extLst>
              <a:ext uri="{FF2B5EF4-FFF2-40B4-BE49-F238E27FC236}">
                <a16:creationId xmlns="" xmlns:a16="http://schemas.microsoft.com/office/drawing/2014/main" id="{CE03D61D-3FD0-9C18-6DA7-E4AFE312F4DA}"/>
              </a:ext>
            </a:extLst>
          </p:cNvPr>
          <p:cNvSpPr txBox="1">
            <a:spLocks/>
          </p:cNvSpPr>
          <p:nvPr/>
        </p:nvSpPr>
        <p:spPr>
          <a:xfrm>
            <a:off x="4799856" y="4293096"/>
            <a:ext cx="6805343" cy="158417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lIns="45720" tIns="22860" rIns="45720" bIns="22860">
            <a:noAutofit/>
          </a:bodyPr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Une fois la convention validée votre formulaire est enregistré et passe en statut « en attente de validation de l’audit ».</a:t>
            </a:r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Vous recevrez automatiquement un mail de confirmation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3352" y="1340768"/>
            <a:ext cx="5117794" cy="1830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87097" y="3407966"/>
            <a:ext cx="3312368" cy="3177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56040" y="836712"/>
            <a:ext cx="3912244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817700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itre de la planche"/>
          <p:cNvSpPr txBox="1"/>
          <p:nvPr/>
        </p:nvSpPr>
        <p:spPr>
          <a:xfrm>
            <a:off x="695400" y="714569"/>
            <a:ext cx="9629907" cy="482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lnSpc>
                <a:spcPct val="50000"/>
              </a:lnSpc>
              <a:defRPr sz="6000" b="1">
                <a:solidFill>
                  <a:srgbClr val="6E6464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2800" dirty="0" smtClean="0">
                <a:latin typeface="Helvetica Neue"/>
                <a:sym typeface="Helvetica Neue"/>
              </a:rPr>
              <a:t>Fin de la 1</a:t>
            </a:r>
            <a:r>
              <a:rPr lang="fr-FR" sz="2800" baseline="30000" dirty="0" smtClean="0">
                <a:latin typeface="Helvetica Neue"/>
                <a:sym typeface="Helvetica Neue"/>
              </a:rPr>
              <a:t>ère</a:t>
            </a:r>
            <a:r>
              <a:rPr lang="fr-FR" sz="2800" dirty="0" smtClean="0">
                <a:latin typeface="Helvetica Neue"/>
                <a:sym typeface="Helvetica Neue"/>
              </a:rPr>
              <a:t> phase</a:t>
            </a:r>
          </a:p>
        </p:txBody>
      </p:sp>
      <p:sp>
        <p:nvSpPr>
          <p:cNvPr id="13" name="Titre du chapitre/Sous-titre"/>
          <p:cNvSpPr txBox="1"/>
          <p:nvPr/>
        </p:nvSpPr>
        <p:spPr>
          <a:xfrm>
            <a:off x="335360" y="25073"/>
            <a:ext cx="5415842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rPr lang="fr-FR" sz="1800" b="1" dirty="0" smtClean="0">
                <a:latin typeface="Helvetica Neue"/>
              </a:rPr>
              <a:t>GUIDE PAS A PAS – PRIMES ÉCO-RÉNOVATION </a:t>
            </a:r>
            <a:endParaRPr sz="1800" b="1" dirty="0">
              <a:latin typeface="Helvetica Neue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9376" y="1268760"/>
            <a:ext cx="4618299" cy="5208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00056" y="1268760"/>
            <a:ext cx="3792675" cy="3589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Espace réservé du contenu 2">
            <a:extLst>
              <a:ext uri="{FF2B5EF4-FFF2-40B4-BE49-F238E27FC236}">
                <a16:creationId xmlns="" xmlns:a16="http://schemas.microsoft.com/office/drawing/2014/main" id="{CE03D61D-3FD0-9C18-6DA7-E4AFE312F4DA}"/>
              </a:ext>
            </a:extLst>
          </p:cNvPr>
          <p:cNvSpPr txBox="1">
            <a:spLocks/>
          </p:cNvSpPr>
          <p:nvPr/>
        </p:nvSpPr>
        <p:spPr>
          <a:xfrm>
            <a:off x="3285512" y="5117620"/>
            <a:ext cx="6335519" cy="160996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lIns="45720" tIns="22860" rIns="45720" bIns="22860">
            <a:noAutofit/>
          </a:bodyPr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Comptez environ un mois pour la validation de l’audit par notre service</a:t>
            </a:r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Vous recevrez un mail validant l’audit et vous invitant à fournir les pièces complémentaires</a:t>
            </a:r>
          </a:p>
        </p:txBody>
      </p:sp>
    </p:spTree>
    <p:extLst>
      <p:ext uri="{BB962C8B-B14F-4D97-AF65-F5344CB8AC3E}">
        <p14:creationId xmlns:p14="http://schemas.microsoft.com/office/powerpoint/2010/main" val="248411211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itre de la planche"/>
          <p:cNvSpPr txBox="1"/>
          <p:nvPr/>
        </p:nvSpPr>
        <p:spPr>
          <a:xfrm>
            <a:off x="695400" y="714569"/>
            <a:ext cx="9629907" cy="482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lnSpc>
                <a:spcPct val="50000"/>
              </a:lnSpc>
              <a:defRPr sz="6000" b="1">
                <a:solidFill>
                  <a:srgbClr val="6E6464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2800" dirty="0" smtClean="0">
                <a:latin typeface="Helvetica Neue"/>
                <a:sym typeface="Helvetica Neue"/>
              </a:rPr>
              <a:t>2</a:t>
            </a:r>
            <a:r>
              <a:rPr lang="fr-FR" sz="2800" baseline="30000" dirty="0" smtClean="0">
                <a:latin typeface="Helvetica Neue"/>
                <a:sym typeface="Helvetica Neue"/>
              </a:rPr>
              <a:t>ème</a:t>
            </a:r>
            <a:r>
              <a:rPr lang="fr-FR" sz="2800" dirty="0" smtClean="0">
                <a:latin typeface="Helvetica Neue"/>
                <a:sym typeface="Helvetica Neue"/>
              </a:rPr>
              <a:t> phase - Etape 1 : Scénario de rénovation retenu</a:t>
            </a:r>
          </a:p>
        </p:txBody>
      </p:sp>
      <p:sp>
        <p:nvSpPr>
          <p:cNvPr id="13" name="Titre du chapitre/Sous-titre"/>
          <p:cNvSpPr txBox="1"/>
          <p:nvPr/>
        </p:nvSpPr>
        <p:spPr>
          <a:xfrm>
            <a:off x="335360" y="25073"/>
            <a:ext cx="5415842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rPr lang="fr-FR" sz="1800" b="1" dirty="0" smtClean="0">
                <a:latin typeface="Helvetica Neue"/>
              </a:rPr>
              <a:t>GUIDE PAS A PAS – PRIMES ÉCO-RÉNOVATION </a:t>
            </a:r>
            <a:endParaRPr sz="1800" b="1" dirty="0">
              <a:latin typeface="Helvetica Neue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6764" y="1340768"/>
            <a:ext cx="5526912" cy="2762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119014" y="3356992"/>
            <a:ext cx="5526912" cy="322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Espace réservé du contenu 2">
            <a:extLst>
              <a:ext uri="{FF2B5EF4-FFF2-40B4-BE49-F238E27FC236}">
                <a16:creationId xmlns="" xmlns:a16="http://schemas.microsoft.com/office/drawing/2014/main" id="{CE03D61D-3FD0-9C18-6DA7-E4AFE312F4DA}"/>
              </a:ext>
            </a:extLst>
          </p:cNvPr>
          <p:cNvSpPr txBox="1">
            <a:spLocks/>
          </p:cNvSpPr>
          <p:nvPr/>
        </p:nvSpPr>
        <p:spPr>
          <a:xfrm>
            <a:off x="5751202" y="3933057"/>
            <a:ext cx="4680520" cy="36003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lIns="45720" tIns="22860" rIns="45720" bIns="22860">
            <a:noAutofit/>
          </a:bodyPr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Surface de votre logement</a:t>
            </a:r>
          </a:p>
        </p:txBody>
      </p:sp>
      <p:sp>
        <p:nvSpPr>
          <p:cNvPr id="23" name="Espace réservé du contenu 2">
            <a:extLst>
              <a:ext uri="{FF2B5EF4-FFF2-40B4-BE49-F238E27FC236}">
                <a16:creationId xmlns="" xmlns:a16="http://schemas.microsoft.com/office/drawing/2014/main" id="{CE03D61D-3FD0-9C18-6DA7-E4AFE312F4DA}"/>
              </a:ext>
            </a:extLst>
          </p:cNvPr>
          <p:cNvSpPr txBox="1">
            <a:spLocks/>
          </p:cNvSpPr>
          <p:nvPr/>
        </p:nvSpPr>
        <p:spPr>
          <a:xfrm>
            <a:off x="335359" y="4221088"/>
            <a:ext cx="3384377" cy="122413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lIns="45720" tIns="22860" rIns="45720" bIns="22860">
            <a:noAutofit/>
          </a:bodyPr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Fourni pas l’AMO :</a:t>
            </a:r>
          </a:p>
          <a:p>
            <a:pPr marL="630238" indent="0">
              <a:spcBef>
                <a:spcPts val="0"/>
              </a:spcBef>
              <a:buNone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(cumul possible)</a:t>
            </a:r>
          </a:p>
          <a:p>
            <a:pPr marL="973138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-40 % :</a:t>
            </a:r>
          </a:p>
          <a:p>
            <a:pPr marL="973138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BBC :</a:t>
            </a:r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7" name="Espace réservé du contenu 2">
            <a:extLst>
              <a:ext uri="{FF2B5EF4-FFF2-40B4-BE49-F238E27FC236}">
                <a16:creationId xmlns="" xmlns:a16="http://schemas.microsoft.com/office/drawing/2014/main" id="{CE03D61D-3FD0-9C18-6DA7-E4AFE312F4DA}"/>
              </a:ext>
            </a:extLst>
          </p:cNvPr>
          <p:cNvSpPr txBox="1">
            <a:spLocks/>
          </p:cNvSpPr>
          <p:nvPr/>
        </p:nvSpPr>
        <p:spPr>
          <a:xfrm>
            <a:off x="6502831" y="1739411"/>
            <a:ext cx="5424622" cy="168958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lIns="45720" tIns="22860" rIns="45720" bIns="22860">
            <a:noAutofit/>
          </a:bodyPr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Fourni par </a:t>
            </a:r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l’AMO (données de la copropriété, pas du logement) </a:t>
            </a: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lvl="1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Conso : </a:t>
            </a:r>
          </a:p>
          <a:p>
            <a:pPr lvl="1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Etiquette conso :</a:t>
            </a:r>
          </a:p>
          <a:p>
            <a:pPr lvl="1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Emission gaz :</a:t>
            </a:r>
          </a:p>
          <a:p>
            <a:pPr lvl="1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Etiquette émission gaz :</a:t>
            </a:r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18" name="Connecteur droit avec flèche 17"/>
          <p:cNvCxnSpPr/>
          <p:nvPr/>
        </p:nvCxnSpPr>
        <p:spPr>
          <a:xfrm>
            <a:off x="9048328" y="2703104"/>
            <a:ext cx="144016" cy="21335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/>
          <p:nvPr/>
        </p:nvCxnSpPr>
        <p:spPr>
          <a:xfrm flipH="1">
            <a:off x="8472264" y="4968153"/>
            <a:ext cx="2592288" cy="0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/>
        </p:nvCxnSpPr>
        <p:spPr>
          <a:xfrm flipV="1">
            <a:off x="11064552" y="3356992"/>
            <a:ext cx="0" cy="1611161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988057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itre de la planche"/>
          <p:cNvSpPr txBox="1"/>
          <p:nvPr/>
        </p:nvSpPr>
        <p:spPr>
          <a:xfrm>
            <a:off x="695400" y="714569"/>
            <a:ext cx="9629907" cy="482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lnSpc>
                <a:spcPct val="50000"/>
              </a:lnSpc>
              <a:defRPr sz="6000" b="1">
                <a:solidFill>
                  <a:srgbClr val="6E6464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2800" dirty="0" smtClean="0">
                <a:latin typeface="Helvetica Neue"/>
                <a:sym typeface="Helvetica Neue"/>
              </a:rPr>
              <a:t>2</a:t>
            </a:r>
            <a:r>
              <a:rPr lang="fr-FR" sz="2800" baseline="30000" dirty="0" smtClean="0">
                <a:latin typeface="Helvetica Neue"/>
                <a:sym typeface="Helvetica Neue"/>
              </a:rPr>
              <a:t>ème</a:t>
            </a:r>
            <a:r>
              <a:rPr lang="fr-FR" sz="2800" dirty="0" smtClean="0">
                <a:latin typeface="Helvetica Neue"/>
                <a:sym typeface="Helvetica Neue"/>
              </a:rPr>
              <a:t> phase - Etape 2 : Détail par poste de travaux</a:t>
            </a:r>
          </a:p>
        </p:txBody>
      </p:sp>
      <p:sp>
        <p:nvSpPr>
          <p:cNvPr id="13" name="Titre du chapitre/Sous-titre"/>
          <p:cNvSpPr txBox="1"/>
          <p:nvPr/>
        </p:nvSpPr>
        <p:spPr>
          <a:xfrm>
            <a:off x="335360" y="25073"/>
            <a:ext cx="5415842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rPr lang="fr-FR" sz="1800" b="1" dirty="0" smtClean="0">
                <a:latin typeface="Helvetica Neue"/>
              </a:rPr>
              <a:t>GUIDE PAS A PAS – PRIMES ÉCO-RÉNOVATION </a:t>
            </a:r>
            <a:endParaRPr sz="1800" b="1" dirty="0">
              <a:latin typeface="Helvetica Neue"/>
            </a:endParaRPr>
          </a:p>
        </p:txBody>
      </p:sp>
      <p:sp>
        <p:nvSpPr>
          <p:cNvPr id="14" name="Espace réservé du contenu 2">
            <a:extLst>
              <a:ext uri="{FF2B5EF4-FFF2-40B4-BE49-F238E27FC236}">
                <a16:creationId xmlns="" xmlns:a16="http://schemas.microsoft.com/office/drawing/2014/main" id="{CE03D61D-3FD0-9C18-6DA7-E4AFE312F4DA}"/>
              </a:ext>
            </a:extLst>
          </p:cNvPr>
          <p:cNvSpPr txBox="1">
            <a:spLocks/>
          </p:cNvSpPr>
          <p:nvPr/>
        </p:nvSpPr>
        <p:spPr>
          <a:xfrm>
            <a:off x="5807967" y="1772816"/>
            <a:ext cx="6152753" cy="417646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lIns="45720" tIns="22860" rIns="45720" bIns="22860">
            <a:noAutofit/>
          </a:bodyPr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Fourni par l’AMO :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Remplissez les champs pour </a:t>
            </a:r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chaque </a:t>
            </a: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type </a:t>
            </a:r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 </a:t>
            </a: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travaux : </a:t>
            </a:r>
          </a:p>
          <a:p>
            <a:pPr marL="985838" indent="-360363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</a:t>
            </a: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ontant de votre quote-part fournie par le syndic (6),</a:t>
            </a:r>
          </a:p>
          <a:p>
            <a:pPr marL="985838" indent="-360363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Facture de l’entreprise concernée (3),</a:t>
            </a:r>
          </a:p>
          <a:p>
            <a:pPr marL="985838" indent="-360363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 certification RGE de l’entreprise (4),</a:t>
            </a:r>
          </a:p>
          <a:p>
            <a:pPr marL="985838" indent="-360363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 fiche matériaux bio-</a:t>
            </a:r>
            <a:r>
              <a:rPr lang="fr-FR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sourcés</a:t>
            </a: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si nécessaire (5)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Liste des travaux énergétiques : </a:t>
            </a:r>
          </a:p>
          <a:p>
            <a:pPr marL="985838" indent="-360363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xxx</a:t>
            </a:r>
          </a:p>
          <a:p>
            <a:pPr marL="985838" indent="-360363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xxx</a:t>
            </a:r>
          </a:p>
          <a:p>
            <a:pPr marL="985838" indent="-360363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xxx</a:t>
            </a:r>
          </a:p>
          <a:p>
            <a:pPr marL="985838" indent="-360363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xxx</a:t>
            </a:r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625475" indent="0">
              <a:spcBef>
                <a:spcPts val="0"/>
              </a:spcBef>
              <a:buNone/>
            </a:pPr>
            <a:endParaRPr lang="fr-FR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4885" y="1328082"/>
            <a:ext cx="5030977" cy="5484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Espace réservé du contenu 2">
            <a:extLst>
              <a:ext uri="{FF2B5EF4-FFF2-40B4-BE49-F238E27FC236}">
                <a16:creationId xmlns="" xmlns:a16="http://schemas.microsoft.com/office/drawing/2014/main" id="{CE03D61D-3FD0-9C18-6DA7-E4AFE312F4DA}"/>
              </a:ext>
            </a:extLst>
          </p:cNvPr>
          <p:cNvSpPr txBox="1">
            <a:spLocks/>
          </p:cNvSpPr>
          <p:nvPr/>
        </p:nvSpPr>
        <p:spPr>
          <a:xfrm>
            <a:off x="2028591" y="4653136"/>
            <a:ext cx="3563353" cy="64807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lIns="45720" tIns="22860" rIns="45720" bIns="22860">
            <a:noAutofit/>
          </a:bodyPr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Cliquez sur ajouter un poste de travaux</a:t>
            </a:r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8" name="Ellipse 17"/>
          <p:cNvSpPr/>
          <p:nvPr/>
        </p:nvSpPr>
        <p:spPr>
          <a:xfrm>
            <a:off x="232750" y="4649912"/>
            <a:ext cx="1657445" cy="585691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  <p:sp>
        <p:nvSpPr>
          <p:cNvPr id="12" name="Dodécagone 11"/>
          <p:cNvSpPr/>
          <p:nvPr/>
        </p:nvSpPr>
        <p:spPr>
          <a:xfrm>
            <a:off x="4511824" y="2597730"/>
            <a:ext cx="360040" cy="360040"/>
          </a:xfrm>
          <a:prstGeom prst="dodecag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6</a:t>
            </a:r>
          </a:p>
        </p:txBody>
      </p:sp>
      <p:sp>
        <p:nvSpPr>
          <p:cNvPr id="16" name="Dodécagone 15"/>
          <p:cNvSpPr/>
          <p:nvPr/>
        </p:nvSpPr>
        <p:spPr>
          <a:xfrm>
            <a:off x="1710175" y="3890255"/>
            <a:ext cx="360040" cy="360040"/>
          </a:xfrm>
          <a:prstGeom prst="dodecag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</a:t>
            </a:r>
          </a:p>
        </p:txBody>
      </p:sp>
      <p:sp>
        <p:nvSpPr>
          <p:cNvPr id="19" name="Dodécagone 18"/>
          <p:cNvSpPr/>
          <p:nvPr/>
        </p:nvSpPr>
        <p:spPr>
          <a:xfrm>
            <a:off x="407368" y="3890255"/>
            <a:ext cx="360040" cy="360040"/>
          </a:xfrm>
          <a:prstGeom prst="dodecag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</a:t>
            </a:r>
          </a:p>
        </p:txBody>
      </p:sp>
      <p:sp>
        <p:nvSpPr>
          <p:cNvPr id="20" name="Dodécagone 19"/>
          <p:cNvSpPr/>
          <p:nvPr/>
        </p:nvSpPr>
        <p:spPr>
          <a:xfrm>
            <a:off x="2927648" y="4005064"/>
            <a:ext cx="360040" cy="360040"/>
          </a:xfrm>
          <a:prstGeom prst="dodecag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5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="" xmlns:a16="http://schemas.microsoft.com/office/drawing/2014/main" id="{CE03D61D-3FD0-9C18-6DA7-E4AFE312F4DA}"/>
              </a:ext>
            </a:extLst>
          </p:cNvPr>
          <p:cNvSpPr txBox="1">
            <a:spLocks/>
          </p:cNvSpPr>
          <p:nvPr/>
        </p:nvSpPr>
        <p:spPr>
          <a:xfrm>
            <a:off x="5807967" y="-109168"/>
            <a:ext cx="5472608" cy="64807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lIns="45720" tIns="22860" rIns="45720" bIns="22860">
            <a:noAutofit/>
          </a:bodyPr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Pour les AMO : vous pouvez copier cette slide pour chaque travaux</a:t>
            </a:r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620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itre de la planche"/>
          <p:cNvSpPr txBox="1"/>
          <p:nvPr/>
        </p:nvSpPr>
        <p:spPr>
          <a:xfrm>
            <a:off x="695400" y="714569"/>
            <a:ext cx="9629907" cy="482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lnSpc>
                <a:spcPct val="50000"/>
              </a:lnSpc>
              <a:defRPr sz="6000" b="1">
                <a:solidFill>
                  <a:srgbClr val="6E6464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2800" dirty="0" smtClean="0">
                <a:latin typeface="Helvetica Neue"/>
                <a:sym typeface="Helvetica Neue"/>
              </a:rPr>
              <a:t>2</a:t>
            </a:r>
            <a:r>
              <a:rPr lang="fr-FR" sz="2800" baseline="30000" dirty="0" smtClean="0">
                <a:latin typeface="Helvetica Neue"/>
                <a:sym typeface="Helvetica Neue"/>
              </a:rPr>
              <a:t>ème</a:t>
            </a:r>
            <a:r>
              <a:rPr lang="fr-FR" sz="2800" dirty="0" smtClean="0">
                <a:latin typeface="Helvetica Neue"/>
                <a:sym typeface="Helvetica Neue"/>
              </a:rPr>
              <a:t> </a:t>
            </a:r>
            <a:r>
              <a:rPr lang="fr-FR" sz="2800" dirty="0">
                <a:latin typeface="Helvetica Neue"/>
                <a:sym typeface="Helvetica Neue"/>
              </a:rPr>
              <a:t>p</a:t>
            </a:r>
            <a:r>
              <a:rPr lang="fr-FR" sz="2800" dirty="0" smtClean="0">
                <a:latin typeface="Helvetica Neue"/>
                <a:sym typeface="Helvetica Neue"/>
              </a:rPr>
              <a:t>hase </a:t>
            </a:r>
            <a:r>
              <a:rPr lang="fr-FR" sz="2800" dirty="0">
                <a:latin typeface="Helvetica Neue"/>
                <a:sym typeface="Helvetica Neue"/>
              </a:rPr>
              <a:t>- Etape 3</a:t>
            </a:r>
            <a:r>
              <a:rPr lang="fr-FR" sz="2800" dirty="0" smtClean="0">
                <a:latin typeface="Helvetica Neue"/>
                <a:sym typeface="Helvetica Neue"/>
              </a:rPr>
              <a:t> </a:t>
            </a:r>
            <a:r>
              <a:rPr lang="fr-FR" sz="2800" dirty="0">
                <a:latin typeface="Helvetica Neue"/>
                <a:sym typeface="Helvetica Neue"/>
              </a:rPr>
              <a:t>: </a:t>
            </a:r>
            <a:r>
              <a:rPr lang="fr-FR" sz="2800" dirty="0" smtClean="0">
                <a:latin typeface="Helvetica Neue"/>
                <a:sym typeface="Helvetica Neue"/>
              </a:rPr>
              <a:t>Convention</a:t>
            </a:r>
          </a:p>
        </p:txBody>
      </p:sp>
      <p:sp>
        <p:nvSpPr>
          <p:cNvPr id="13" name="Titre du chapitre/Sous-titre"/>
          <p:cNvSpPr txBox="1"/>
          <p:nvPr/>
        </p:nvSpPr>
        <p:spPr>
          <a:xfrm>
            <a:off x="335360" y="25073"/>
            <a:ext cx="5415842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rPr lang="fr-FR" sz="1800" b="1" dirty="0" smtClean="0">
                <a:latin typeface="Helvetica Neue"/>
              </a:rPr>
              <a:t>GUIDE PAS A PAS – PRIMES ÉCO-RÉNOVATION </a:t>
            </a:r>
            <a:endParaRPr sz="1800" b="1" dirty="0">
              <a:latin typeface="Helvetica Neue"/>
            </a:endParaRPr>
          </a:p>
        </p:txBody>
      </p:sp>
      <p:sp>
        <p:nvSpPr>
          <p:cNvPr id="23" name="Espace réservé du contenu 2">
            <a:extLst>
              <a:ext uri="{FF2B5EF4-FFF2-40B4-BE49-F238E27FC236}">
                <a16:creationId xmlns="" xmlns:a16="http://schemas.microsoft.com/office/drawing/2014/main" id="{CE03D61D-3FD0-9C18-6DA7-E4AFE312F4DA}"/>
              </a:ext>
            </a:extLst>
          </p:cNvPr>
          <p:cNvSpPr txBox="1">
            <a:spLocks/>
          </p:cNvSpPr>
          <p:nvPr/>
        </p:nvSpPr>
        <p:spPr>
          <a:xfrm>
            <a:off x="8472264" y="5105896"/>
            <a:ext cx="3074388" cy="65170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lIns="45720" tIns="22860" rIns="45720" bIns="22860">
            <a:noAutofit/>
          </a:bodyPr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Acceptez la convention</a:t>
            </a:r>
          </a:p>
        </p:txBody>
      </p:sp>
      <p:cxnSp>
        <p:nvCxnSpPr>
          <p:cNvPr id="5" name="Connecteur droit 4"/>
          <p:cNvCxnSpPr/>
          <p:nvPr/>
        </p:nvCxnSpPr>
        <p:spPr>
          <a:xfrm>
            <a:off x="335360" y="5075700"/>
            <a:ext cx="7648667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9376" y="1168046"/>
            <a:ext cx="7269064" cy="3845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5692" y="5114252"/>
            <a:ext cx="7259201" cy="161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628694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itre de la planche"/>
          <p:cNvSpPr txBox="1"/>
          <p:nvPr/>
        </p:nvSpPr>
        <p:spPr>
          <a:xfrm>
            <a:off x="695400" y="714569"/>
            <a:ext cx="9629907" cy="482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lnSpc>
                <a:spcPct val="50000"/>
              </a:lnSpc>
              <a:defRPr sz="6000" b="1">
                <a:solidFill>
                  <a:srgbClr val="6E6464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2800" dirty="0" smtClean="0">
                <a:latin typeface="Helvetica Neue"/>
                <a:sym typeface="Helvetica Neue"/>
              </a:rPr>
              <a:t>2</a:t>
            </a:r>
            <a:r>
              <a:rPr lang="fr-FR" sz="2800" baseline="30000" dirty="0" smtClean="0">
                <a:latin typeface="Helvetica Neue"/>
                <a:sym typeface="Helvetica Neue"/>
              </a:rPr>
              <a:t>ème</a:t>
            </a:r>
            <a:r>
              <a:rPr lang="fr-FR" sz="2800" dirty="0" smtClean="0">
                <a:latin typeface="Helvetica Neue"/>
                <a:sym typeface="Helvetica Neue"/>
              </a:rPr>
              <a:t> </a:t>
            </a:r>
            <a:r>
              <a:rPr lang="fr-FR" sz="2800" dirty="0">
                <a:latin typeface="Helvetica Neue"/>
                <a:sym typeface="Helvetica Neue"/>
              </a:rPr>
              <a:t>p</a:t>
            </a:r>
            <a:r>
              <a:rPr lang="fr-FR" sz="2800" dirty="0" smtClean="0">
                <a:latin typeface="Helvetica Neue"/>
                <a:sym typeface="Helvetica Neue"/>
              </a:rPr>
              <a:t>hase </a:t>
            </a:r>
            <a:r>
              <a:rPr lang="fr-FR" sz="2800" dirty="0">
                <a:latin typeface="Helvetica Neue"/>
                <a:sym typeface="Helvetica Neue"/>
              </a:rPr>
              <a:t>- Etape 4</a:t>
            </a:r>
            <a:r>
              <a:rPr lang="fr-FR" sz="2800" dirty="0" smtClean="0">
                <a:latin typeface="Helvetica Neue"/>
                <a:sym typeface="Helvetica Neue"/>
              </a:rPr>
              <a:t> </a:t>
            </a:r>
            <a:r>
              <a:rPr lang="fr-FR" sz="2800" dirty="0">
                <a:latin typeface="Helvetica Neue"/>
                <a:sym typeface="Helvetica Neue"/>
              </a:rPr>
              <a:t>: </a:t>
            </a:r>
            <a:r>
              <a:rPr lang="fr-FR" sz="2800" dirty="0" smtClean="0">
                <a:latin typeface="Helvetica Neue"/>
                <a:sym typeface="Helvetica Neue"/>
              </a:rPr>
              <a:t>Identification du demandeur</a:t>
            </a:r>
          </a:p>
        </p:txBody>
      </p:sp>
      <p:sp>
        <p:nvSpPr>
          <p:cNvPr id="13" name="Titre du chapitre/Sous-titre"/>
          <p:cNvSpPr txBox="1"/>
          <p:nvPr/>
        </p:nvSpPr>
        <p:spPr>
          <a:xfrm>
            <a:off x="335360" y="25073"/>
            <a:ext cx="5415842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rPr lang="fr-FR" sz="1800" b="1" dirty="0" smtClean="0">
                <a:latin typeface="Helvetica Neue"/>
              </a:rPr>
              <a:t>GUIDE PAS A PAS – PRIMES ÉCO-RÉNOVATION </a:t>
            </a:r>
            <a:endParaRPr sz="1800" b="1" dirty="0">
              <a:latin typeface="Helvetica Neue"/>
            </a:endParaRPr>
          </a:p>
        </p:txBody>
      </p:sp>
      <p:sp>
        <p:nvSpPr>
          <p:cNvPr id="23" name="Espace réservé du contenu 2">
            <a:extLst>
              <a:ext uri="{FF2B5EF4-FFF2-40B4-BE49-F238E27FC236}">
                <a16:creationId xmlns="" xmlns:a16="http://schemas.microsoft.com/office/drawing/2014/main" id="{CE03D61D-3FD0-9C18-6DA7-E4AFE312F4DA}"/>
              </a:ext>
            </a:extLst>
          </p:cNvPr>
          <p:cNvSpPr txBox="1">
            <a:spLocks/>
          </p:cNvSpPr>
          <p:nvPr/>
        </p:nvSpPr>
        <p:spPr>
          <a:xfrm>
            <a:off x="6672064" y="3732019"/>
            <a:ext cx="3074388" cy="65170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lIns="45720" tIns="22860" rIns="45720" bIns="22860">
            <a:noAutofit/>
          </a:bodyPr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Ajoutez </a:t>
            </a: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votre RIB (9)</a:t>
            </a:r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5359" y="1289442"/>
            <a:ext cx="6094789" cy="1777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5358" y="3212976"/>
            <a:ext cx="6094789" cy="189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Connecteur droit 13"/>
          <p:cNvCxnSpPr/>
          <p:nvPr/>
        </p:nvCxnSpPr>
        <p:spPr>
          <a:xfrm>
            <a:off x="335360" y="3066448"/>
            <a:ext cx="6336704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>
            <a:off x="335360" y="5229200"/>
            <a:ext cx="6336704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odécagone 17"/>
          <p:cNvSpPr/>
          <p:nvPr/>
        </p:nvSpPr>
        <p:spPr>
          <a:xfrm>
            <a:off x="4799856" y="3502825"/>
            <a:ext cx="360040" cy="360040"/>
          </a:xfrm>
          <a:prstGeom prst="dodecag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9</a:t>
            </a:r>
            <a:endParaRPr lang="fr-FR" sz="2000" dirty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4727" y="5316906"/>
            <a:ext cx="5882606" cy="1430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Dodécagone 11"/>
          <p:cNvSpPr/>
          <p:nvPr/>
        </p:nvSpPr>
        <p:spPr>
          <a:xfrm>
            <a:off x="2863261" y="5373216"/>
            <a:ext cx="360040" cy="360040"/>
          </a:xfrm>
          <a:prstGeom prst="dodecag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6</a:t>
            </a:r>
            <a:endParaRPr lang="fr-FR" sz="2000" dirty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5" name="Espace réservé du contenu 2">
            <a:extLst>
              <a:ext uri="{FF2B5EF4-FFF2-40B4-BE49-F238E27FC236}">
                <a16:creationId xmlns="" xmlns:a16="http://schemas.microsoft.com/office/drawing/2014/main" id="{CE03D61D-3FD0-9C18-6DA7-E4AFE312F4DA}"/>
              </a:ext>
            </a:extLst>
          </p:cNvPr>
          <p:cNvSpPr txBox="1">
            <a:spLocks/>
          </p:cNvSpPr>
          <p:nvPr/>
        </p:nvSpPr>
        <p:spPr>
          <a:xfrm>
            <a:off x="3818164" y="5407402"/>
            <a:ext cx="5302171" cy="65170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lIns="45720" tIns="22860" rIns="45720" bIns="22860">
            <a:noAutofit/>
          </a:bodyPr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Ajoutez le justificatif du syndic mentionnant votre quote-part (6)</a:t>
            </a:r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83714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itre de la planche"/>
          <p:cNvSpPr txBox="1"/>
          <p:nvPr/>
        </p:nvSpPr>
        <p:spPr>
          <a:xfrm>
            <a:off x="695400" y="714569"/>
            <a:ext cx="9629907" cy="482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lnSpc>
                <a:spcPct val="50000"/>
              </a:lnSpc>
              <a:defRPr sz="6000" b="1">
                <a:solidFill>
                  <a:srgbClr val="6E6464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2800" dirty="0" smtClean="0">
                <a:latin typeface="Helvetica Neue"/>
                <a:sym typeface="Helvetica Neue"/>
              </a:rPr>
              <a:t>Fin de la 2</a:t>
            </a:r>
            <a:r>
              <a:rPr lang="fr-FR" sz="2800" baseline="30000" dirty="0" smtClean="0">
                <a:latin typeface="Helvetica Neue"/>
                <a:sym typeface="Helvetica Neue"/>
              </a:rPr>
              <a:t>ème</a:t>
            </a:r>
            <a:r>
              <a:rPr lang="fr-FR" sz="2800" dirty="0" smtClean="0">
                <a:latin typeface="Helvetica Neue"/>
                <a:sym typeface="Helvetica Neue"/>
              </a:rPr>
              <a:t> phase</a:t>
            </a:r>
          </a:p>
        </p:txBody>
      </p:sp>
      <p:sp>
        <p:nvSpPr>
          <p:cNvPr id="13" name="Titre du chapitre/Sous-titre"/>
          <p:cNvSpPr txBox="1"/>
          <p:nvPr/>
        </p:nvSpPr>
        <p:spPr>
          <a:xfrm>
            <a:off x="335360" y="25073"/>
            <a:ext cx="5415842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rPr lang="fr-FR" sz="1800" b="1" dirty="0" smtClean="0">
                <a:latin typeface="Helvetica Neue"/>
              </a:rPr>
              <a:t>GUIDE PAS A PAS – PRIMES ÉCO-RÉNOVATION </a:t>
            </a:r>
            <a:endParaRPr sz="1800" b="1" dirty="0">
              <a:latin typeface="Helvetica Neue"/>
            </a:endParaRPr>
          </a:p>
        </p:txBody>
      </p:sp>
      <p:sp>
        <p:nvSpPr>
          <p:cNvPr id="23" name="Espace réservé du contenu 2">
            <a:extLst>
              <a:ext uri="{FF2B5EF4-FFF2-40B4-BE49-F238E27FC236}">
                <a16:creationId xmlns="" xmlns:a16="http://schemas.microsoft.com/office/drawing/2014/main" id="{CE03D61D-3FD0-9C18-6DA7-E4AFE312F4DA}"/>
              </a:ext>
            </a:extLst>
          </p:cNvPr>
          <p:cNvSpPr txBox="1">
            <a:spLocks/>
          </p:cNvSpPr>
          <p:nvPr/>
        </p:nvSpPr>
        <p:spPr>
          <a:xfrm>
            <a:off x="5375921" y="1916832"/>
            <a:ext cx="6335519" cy="104411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lIns="45720" tIns="22860" rIns="45720" bIns="22860">
            <a:noAutofit/>
          </a:bodyPr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Votre dossier va maintenant être traité par le service environnement et énergie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Le délai de traitement est d’environ 1 mois</a:t>
            </a:r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5360" y="1313121"/>
            <a:ext cx="4608512" cy="520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83832" y="6206581"/>
            <a:ext cx="2594890" cy="412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Espace réservé du contenu 2">
            <a:extLst>
              <a:ext uri="{FF2B5EF4-FFF2-40B4-BE49-F238E27FC236}">
                <a16:creationId xmlns="" xmlns:a16="http://schemas.microsoft.com/office/drawing/2014/main" id="{CE03D61D-3FD0-9C18-6DA7-E4AFE312F4DA}"/>
              </a:ext>
            </a:extLst>
          </p:cNvPr>
          <p:cNvSpPr txBox="1">
            <a:spLocks/>
          </p:cNvSpPr>
          <p:nvPr/>
        </p:nvSpPr>
        <p:spPr>
          <a:xfrm>
            <a:off x="5375920" y="3198783"/>
            <a:ext cx="6335519" cy="159836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lIns="45720" tIns="22860" rIns="45720" bIns="22860">
            <a:noAutofit/>
          </a:bodyPr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Vous pouvez à tout moment revenir sur votre dossier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Le service environnement et énergie pourra notamment vous demander d’apporter des modifications si nécessaire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="" xmlns:a16="http://schemas.microsoft.com/office/drawing/2014/main" id="{CE03D61D-3FD0-9C18-6DA7-E4AFE312F4DA}"/>
              </a:ext>
            </a:extLst>
          </p:cNvPr>
          <p:cNvSpPr txBox="1">
            <a:spLocks/>
          </p:cNvSpPr>
          <p:nvPr/>
        </p:nvSpPr>
        <p:spPr>
          <a:xfrm>
            <a:off x="5375921" y="4957911"/>
            <a:ext cx="6335519" cy="67666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lIns="45720" tIns="22860" rIns="45720" bIns="22860">
            <a:noAutofit/>
          </a:bodyPr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Vous recevez ensuite un mail disant que votre demande est validée</a:t>
            </a:r>
          </a:p>
        </p:txBody>
      </p:sp>
      <p:cxnSp>
        <p:nvCxnSpPr>
          <p:cNvPr id="9" name="Connecteur droit avec flèche 8"/>
          <p:cNvCxnSpPr/>
          <p:nvPr/>
        </p:nvCxnSpPr>
        <p:spPr>
          <a:xfrm>
            <a:off x="4583832" y="3789040"/>
            <a:ext cx="144016" cy="21335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4943872" y="3356992"/>
            <a:ext cx="0" cy="2814128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>
            <a:off x="4943872" y="3356992"/>
            <a:ext cx="43204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477663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itre de la planche"/>
          <p:cNvSpPr txBox="1"/>
          <p:nvPr/>
        </p:nvSpPr>
        <p:spPr>
          <a:xfrm>
            <a:off x="695400" y="714569"/>
            <a:ext cx="9629907" cy="482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lnSpc>
                <a:spcPct val="50000"/>
              </a:lnSpc>
              <a:defRPr sz="6000" b="1">
                <a:solidFill>
                  <a:srgbClr val="6E6464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2800" dirty="0" smtClean="0">
                <a:latin typeface="Helvetica Neue"/>
                <a:sym typeface="Helvetica Neue"/>
              </a:rPr>
              <a:t>Exemple des pièces à fournir</a:t>
            </a:r>
          </a:p>
        </p:txBody>
      </p:sp>
      <p:sp>
        <p:nvSpPr>
          <p:cNvPr id="13" name="Titre du chapitre/Sous-titre"/>
          <p:cNvSpPr txBox="1"/>
          <p:nvPr/>
        </p:nvSpPr>
        <p:spPr>
          <a:xfrm>
            <a:off x="335360" y="25073"/>
            <a:ext cx="5415842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rPr lang="fr-FR" sz="1800" b="1" dirty="0" smtClean="0">
                <a:latin typeface="Helvetica Neue"/>
              </a:rPr>
              <a:t>GUIDE PAS A PAS – PRIMES ÉCO-RÉNOVATION </a:t>
            </a:r>
            <a:endParaRPr sz="1800" b="1" dirty="0">
              <a:latin typeface="Helvetica Neue"/>
            </a:endParaRPr>
          </a:p>
        </p:txBody>
      </p:sp>
      <p:sp>
        <p:nvSpPr>
          <p:cNvPr id="12" name="PlaceHolder 2"/>
          <p:cNvSpPr txBox="1">
            <a:spLocks/>
          </p:cNvSpPr>
          <p:nvPr/>
        </p:nvSpPr>
        <p:spPr>
          <a:xfrm>
            <a:off x="838080" y="1616441"/>
            <a:ext cx="5066062" cy="1164488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449263" indent="0" algn="just">
              <a:spcBef>
                <a:spcPts val="1200"/>
              </a:spcBef>
              <a:buNone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Justification </a:t>
            </a:r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 l’ANAH mentionnant l’accord de la </a:t>
            </a: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subvention</a:t>
            </a:r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Dodécagone 8"/>
          <p:cNvSpPr/>
          <p:nvPr/>
        </p:nvSpPr>
        <p:spPr>
          <a:xfrm>
            <a:off x="703683" y="1616441"/>
            <a:ext cx="410718" cy="425144"/>
          </a:xfrm>
          <a:prstGeom prst="dodecag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</a:t>
            </a:r>
            <a:endParaRPr lang="fr-FR" sz="2000" dirty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" name="Flèche droite 1">
            <a:hlinkClick r:id="rId2" action="ppaction://hlinksldjump"/>
          </p:cNvPr>
          <p:cNvSpPr/>
          <p:nvPr/>
        </p:nvSpPr>
        <p:spPr>
          <a:xfrm>
            <a:off x="1919536" y="5408136"/>
            <a:ext cx="2160240" cy="108012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Retour</a:t>
            </a:r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88896" y="1860242"/>
            <a:ext cx="5158727" cy="4816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6188896" y="3717032"/>
            <a:ext cx="4299592" cy="144016"/>
          </a:xfrm>
          <a:prstGeom prst="rect">
            <a:avLst/>
          </a:prstGeom>
          <a:solidFill>
            <a:srgbClr val="FFC0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780946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itre de la planche"/>
          <p:cNvSpPr txBox="1"/>
          <p:nvPr/>
        </p:nvSpPr>
        <p:spPr>
          <a:xfrm>
            <a:off x="695400" y="714569"/>
            <a:ext cx="9629907" cy="482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lnSpc>
                <a:spcPct val="50000"/>
              </a:lnSpc>
              <a:defRPr sz="6000" b="1">
                <a:solidFill>
                  <a:srgbClr val="6E6464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2800" dirty="0" smtClean="0">
                <a:latin typeface="Helvetica Neue"/>
                <a:sym typeface="Helvetica Neue"/>
              </a:rPr>
              <a:t>Exemple des pièces à fournir</a:t>
            </a:r>
          </a:p>
        </p:txBody>
      </p:sp>
      <p:sp>
        <p:nvSpPr>
          <p:cNvPr id="13" name="Titre du chapitre/Sous-titre"/>
          <p:cNvSpPr txBox="1"/>
          <p:nvPr/>
        </p:nvSpPr>
        <p:spPr>
          <a:xfrm>
            <a:off x="335360" y="25073"/>
            <a:ext cx="5415842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rPr lang="fr-FR" sz="1800" b="1" dirty="0" smtClean="0">
                <a:latin typeface="Helvetica Neue"/>
              </a:rPr>
              <a:t>GUIDE PAS A PAS – PRIMES ÉCO-RÉNOVATION </a:t>
            </a:r>
            <a:endParaRPr sz="1800" b="1" dirty="0">
              <a:latin typeface="Helvetica Neue"/>
            </a:endParaRPr>
          </a:p>
        </p:txBody>
      </p:sp>
      <p:sp>
        <p:nvSpPr>
          <p:cNvPr id="12" name="PlaceHolder 2"/>
          <p:cNvSpPr txBox="1">
            <a:spLocks/>
          </p:cNvSpPr>
          <p:nvPr/>
        </p:nvSpPr>
        <p:spPr>
          <a:xfrm>
            <a:off x="838080" y="1616441"/>
            <a:ext cx="5066062" cy="1164488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449263" indent="0" algn="just">
              <a:spcBef>
                <a:spcPts val="1200"/>
              </a:spcBef>
              <a:buNone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Certification </a:t>
            </a:r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RGE </a:t>
            </a: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 l’artisan</a:t>
            </a:r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Dodécagone 8"/>
          <p:cNvSpPr/>
          <p:nvPr/>
        </p:nvSpPr>
        <p:spPr>
          <a:xfrm>
            <a:off x="703683" y="1616441"/>
            <a:ext cx="410718" cy="425144"/>
          </a:xfrm>
          <a:prstGeom prst="dodecag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</a:t>
            </a:r>
          </a:p>
        </p:txBody>
      </p:sp>
      <p:sp>
        <p:nvSpPr>
          <p:cNvPr id="2" name="Flèche droite 1">
            <a:hlinkClick r:id="rId2" action="ppaction://hlinksldjump"/>
          </p:cNvPr>
          <p:cNvSpPr/>
          <p:nvPr/>
        </p:nvSpPr>
        <p:spPr>
          <a:xfrm>
            <a:off x="1919536" y="5408136"/>
            <a:ext cx="2160240" cy="108012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Retour</a:t>
            </a:r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96000" y="431209"/>
            <a:ext cx="4334525" cy="6187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622925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itre de la planche"/>
          <p:cNvSpPr txBox="1"/>
          <p:nvPr/>
        </p:nvSpPr>
        <p:spPr>
          <a:xfrm>
            <a:off x="695400" y="714569"/>
            <a:ext cx="9629907" cy="482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lnSpc>
                <a:spcPct val="50000"/>
              </a:lnSpc>
              <a:defRPr sz="6000" b="1">
                <a:solidFill>
                  <a:srgbClr val="6E6464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2800" dirty="0" smtClean="0">
                <a:latin typeface="Helvetica Neue"/>
                <a:sym typeface="Helvetica Neue"/>
              </a:rPr>
              <a:t>Exemple des pièces à fournir</a:t>
            </a:r>
          </a:p>
        </p:txBody>
      </p:sp>
      <p:sp>
        <p:nvSpPr>
          <p:cNvPr id="13" name="Titre du chapitre/Sous-titre"/>
          <p:cNvSpPr txBox="1"/>
          <p:nvPr/>
        </p:nvSpPr>
        <p:spPr>
          <a:xfrm>
            <a:off x="335360" y="25073"/>
            <a:ext cx="5415842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rPr lang="fr-FR" sz="1800" b="1" dirty="0" smtClean="0">
                <a:latin typeface="Helvetica Neue"/>
              </a:rPr>
              <a:t>GUIDE PAS A PAS – PRIMES ÉCO-RÉNOVATION </a:t>
            </a:r>
            <a:endParaRPr sz="1800" b="1" dirty="0">
              <a:latin typeface="Helvetica Neue"/>
            </a:endParaRPr>
          </a:p>
        </p:txBody>
      </p:sp>
      <p:sp>
        <p:nvSpPr>
          <p:cNvPr id="12" name="PlaceHolder 2"/>
          <p:cNvSpPr txBox="1">
            <a:spLocks/>
          </p:cNvSpPr>
          <p:nvPr/>
        </p:nvSpPr>
        <p:spPr>
          <a:xfrm>
            <a:off x="838080" y="1616441"/>
            <a:ext cx="5066062" cy="1164488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449263" indent="0" algn="just">
              <a:spcBef>
                <a:spcPts val="1200"/>
              </a:spcBef>
              <a:buNone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Fiche matériaux bio-</a:t>
            </a:r>
            <a:r>
              <a:rPr lang="fr-FR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sourcé</a:t>
            </a:r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Dodécagone 8"/>
          <p:cNvSpPr/>
          <p:nvPr/>
        </p:nvSpPr>
        <p:spPr>
          <a:xfrm>
            <a:off x="703683" y="1616441"/>
            <a:ext cx="410718" cy="425144"/>
          </a:xfrm>
          <a:prstGeom prst="dodecag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5</a:t>
            </a:r>
          </a:p>
        </p:txBody>
      </p:sp>
      <p:sp>
        <p:nvSpPr>
          <p:cNvPr id="2" name="Flèche droite 1">
            <a:hlinkClick r:id="rId2" action="ppaction://hlinksldjump"/>
          </p:cNvPr>
          <p:cNvSpPr/>
          <p:nvPr/>
        </p:nvSpPr>
        <p:spPr>
          <a:xfrm>
            <a:off x="1919536" y="5408136"/>
            <a:ext cx="2160240" cy="108012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Retour</a:t>
            </a:r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96000" y="584976"/>
            <a:ext cx="4307005" cy="6113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Ellipse 10"/>
          <p:cNvSpPr/>
          <p:nvPr/>
        </p:nvSpPr>
        <p:spPr>
          <a:xfrm>
            <a:off x="8904312" y="1905839"/>
            <a:ext cx="1657445" cy="585691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49276557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itre de la planche"/>
          <p:cNvSpPr txBox="1"/>
          <p:nvPr/>
        </p:nvSpPr>
        <p:spPr>
          <a:xfrm>
            <a:off x="695400" y="714569"/>
            <a:ext cx="9629907" cy="482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lnSpc>
                <a:spcPct val="50000"/>
              </a:lnSpc>
              <a:defRPr sz="6000" b="1">
                <a:solidFill>
                  <a:srgbClr val="6E6464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2800" dirty="0" smtClean="0">
                <a:latin typeface="Helvetica Neue"/>
                <a:sym typeface="Helvetica Neue"/>
              </a:rPr>
              <a:t>Exemple des pièces à fournir</a:t>
            </a:r>
          </a:p>
        </p:txBody>
      </p:sp>
      <p:sp>
        <p:nvSpPr>
          <p:cNvPr id="13" name="Titre du chapitre/Sous-titre"/>
          <p:cNvSpPr txBox="1"/>
          <p:nvPr/>
        </p:nvSpPr>
        <p:spPr>
          <a:xfrm>
            <a:off x="335360" y="25073"/>
            <a:ext cx="5415842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rPr lang="fr-FR" sz="1800" b="1" dirty="0" smtClean="0">
                <a:latin typeface="Helvetica Neue"/>
              </a:rPr>
              <a:t>GUIDE PAS A PAS – PRIMES ÉCO-RÉNOVATION </a:t>
            </a:r>
            <a:endParaRPr sz="1800" b="1" dirty="0">
              <a:latin typeface="Helvetica Neue"/>
            </a:endParaRPr>
          </a:p>
        </p:txBody>
      </p:sp>
      <p:sp>
        <p:nvSpPr>
          <p:cNvPr id="12" name="PlaceHolder 2"/>
          <p:cNvSpPr txBox="1">
            <a:spLocks/>
          </p:cNvSpPr>
          <p:nvPr/>
        </p:nvSpPr>
        <p:spPr>
          <a:xfrm>
            <a:off x="838080" y="1616441"/>
            <a:ext cx="5066062" cy="1164488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449263" indent="0" algn="just">
              <a:spcBef>
                <a:spcPts val="1200"/>
              </a:spcBef>
              <a:buNone/>
            </a:pPr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</a:t>
            </a: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ustificatif </a:t>
            </a:r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du syndic mentionnant votre quote-part pour chaque travaux énergétique</a:t>
            </a:r>
          </a:p>
        </p:txBody>
      </p:sp>
      <p:sp>
        <p:nvSpPr>
          <p:cNvPr id="9" name="Dodécagone 8"/>
          <p:cNvSpPr/>
          <p:nvPr/>
        </p:nvSpPr>
        <p:spPr>
          <a:xfrm>
            <a:off x="703683" y="1616441"/>
            <a:ext cx="410718" cy="425144"/>
          </a:xfrm>
          <a:prstGeom prst="dodecag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6</a:t>
            </a:r>
            <a:endParaRPr lang="fr-FR" sz="2000" dirty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" name="Flèche droite 1">
            <a:hlinkClick r:id="rId2" action="ppaction://hlinksldjump"/>
          </p:cNvPr>
          <p:cNvSpPr/>
          <p:nvPr/>
        </p:nvSpPr>
        <p:spPr>
          <a:xfrm>
            <a:off x="1919536" y="5408136"/>
            <a:ext cx="2160240" cy="108012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Retour</a:t>
            </a:r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" name="PlaceHolder 2"/>
          <p:cNvSpPr txBox="1">
            <a:spLocks/>
          </p:cNvSpPr>
          <p:nvPr/>
        </p:nvSpPr>
        <p:spPr>
          <a:xfrm>
            <a:off x="1720837" y="2915302"/>
            <a:ext cx="2644888" cy="582244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449263" indent="0">
              <a:spcBef>
                <a:spcPts val="1200"/>
              </a:spcBef>
              <a:buNone/>
            </a:pP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Version </a:t>
            </a:r>
            <a:r>
              <a:rPr lang="fr-FR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word</a:t>
            </a:r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60096" y="24716"/>
            <a:ext cx="5022377" cy="67166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233800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1826</TotalTime>
  <Words>1002</Words>
  <Application>Microsoft Office PowerPoint</Application>
  <PresentationFormat>Grand écran</PresentationFormat>
  <Paragraphs>148</Paragraphs>
  <Slides>21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21</vt:i4>
      </vt:variant>
    </vt:vector>
  </HeadingPairs>
  <TitlesOfParts>
    <vt:vector size="32" baseType="lpstr">
      <vt:lpstr>Arial Unicode MS</vt:lpstr>
      <vt:lpstr>Arial</vt:lpstr>
      <vt:lpstr>Calibri</vt:lpstr>
      <vt:lpstr>Calibri Light</vt:lpstr>
      <vt:lpstr>DejaVu Sans</vt:lpstr>
      <vt:lpstr>Helvetica Neue</vt:lpstr>
      <vt:lpstr>Times New Roman</vt:lpstr>
      <vt:lpstr>Verdana</vt:lpstr>
      <vt:lpstr>Wingdings</vt:lpstr>
      <vt:lpstr>Thème Office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COIC Alice</dc:creator>
  <dc:description/>
  <cp:lastModifiedBy>DUVERT Emilien</cp:lastModifiedBy>
  <cp:revision>312</cp:revision>
  <cp:lastPrinted>2024-04-26T16:31:50Z</cp:lastPrinted>
  <dcterms:created xsi:type="dcterms:W3CDTF">2022-12-01T13:06:54Z</dcterms:created>
  <dcterms:modified xsi:type="dcterms:W3CDTF">2024-10-02T08:34:05Z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4</vt:i4>
  </property>
  <property fmtid="{D5CDD505-2E9C-101B-9397-08002B2CF9AE}" pid="3" name="PresentationFormat">
    <vt:lpwstr>Grand écran</vt:lpwstr>
  </property>
  <property fmtid="{D5CDD505-2E9C-101B-9397-08002B2CF9AE}" pid="4" name="Slides">
    <vt:i4>21</vt:i4>
  </property>
</Properties>
</file>